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5"/>
  </p:notesMasterIdLst>
  <p:sldIdLst>
    <p:sldId id="267" r:id="rId2"/>
    <p:sldId id="268" r:id="rId3"/>
    <p:sldId id="256" r:id="rId4"/>
    <p:sldId id="257" r:id="rId5"/>
    <p:sldId id="258" r:id="rId6"/>
    <p:sldId id="259" r:id="rId7"/>
    <p:sldId id="260" r:id="rId8"/>
    <p:sldId id="261" r:id="rId9"/>
    <p:sldId id="262" r:id="rId10"/>
    <p:sldId id="263" r:id="rId11"/>
    <p:sldId id="264" r:id="rId12"/>
    <p:sldId id="265" r:id="rId13"/>
    <p:sldId id="266"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4F1D57-0511-4351-A1E4-428A4A57681E}" v="3" dt="2026-04-16T15:11:33.2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3" d="100"/>
          <a:sy n="93" d="100"/>
        </p:scale>
        <p:origin x="520" y="5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gdon, Stephanie" userId="bf7a1f66-f712-4821-b8c0-d4facede87de" providerId="ADAL" clId="{8D434BD3-7071-4A13-ACEE-5AED9BD4933D}"/>
    <pc:docChg chg="custSel addSld modSld">
      <pc:chgData name="Higdon, Stephanie" userId="bf7a1f66-f712-4821-b8c0-d4facede87de" providerId="ADAL" clId="{8D434BD3-7071-4A13-ACEE-5AED9BD4933D}" dt="2026-04-16T15:11:55.319" v="80" actId="313"/>
      <pc:docMkLst>
        <pc:docMk/>
      </pc:docMkLst>
      <pc:sldChg chg="delSp modSp new mod modClrScheme chgLayout">
        <pc:chgData name="Higdon, Stephanie" userId="bf7a1f66-f712-4821-b8c0-d4facede87de" providerId="ADAL" clId="{8D434BD3-7071-4A13-ACEE-5AED9BD4933D}" dt="2026-04-16T15:11:55.319" v="80" actId="313"/>
        <pc:sldMkLst>
          <pc:docMk/>
          <pc:sldMk cId="1904647294" sldId="261"/>
        </pc:sldMkLst>
        <pc:spChg chg="mod ord">
          <ac:chgData name="Higdon, Stephanie" userId="bf7a1f66-f712-4821-b8c0-d4facede87de" providerId="ADAL" clId="{8D434BD3-7071-4A13-ACEE-5AED9BD4933D}" dt="2026-04-16T15:11:55.319" v="80" actId="313"/>
          <ac:spMkLst>
            <pc:docMk/>
            <pc:sldMk cId="1904647294" sldId="261"/>
            <ac:spMk id="2" creationId="{B86CC702-D5C4-DB38-B69E-7E43163799A2}"/>
          </ac:spMkLst>
        </pc:spChg>
        <pc:spChg chg="del">
          <ac:chgData name="Higdon, Stephanie" userId="bf7a1f66-f712-4821-b8c0-d4facede87de" providerId="ADAL" clId="{8D434BD3-7071-4A13-ACEE-5AED9BD4933D}" dt="2026-04-16T15:11:52.768" v="78" actId="700"/>
          <ac:spMkLst>
            <pc:docMk/>
            <pc:sldMk cId="1904647294" sldId="261"/>
            <ac:spMk id="3" creationId="{ADCCFF8F-637F-788B-A3D2-6B29C46551FE}"/>
          </ac:spMkLst>
        </pc:spChg>
      </pc:sldChg>
      <pc:sldChg chg="add">
        <pc:chgData name="Higdon, Stephanie" userId="bf7a1f66-f712-4821-b8c0-d4facede87de" providerId="ADAL" clId="{8D434BD3-7071-4A13-ACEE-5AED9BD4933D}" dt="2026-04-16T15:10:40.096" v="1"/>
        <pc:sldMkLst>
          <pc:docMk/>
          <pc:sldMk cId="0" sldId="262"/>
        </pc:sldMkLst>
      </pc:sldChg>
      <pc:sldChg chg="add">
        <pc:chgData name="Higdon, Stephanie" userId="bf7a1f66-f712-4821-b8c0-d4facede87de" providerId="ADAL" clId="{8D434BD3-7071-4A13-ACEE-5AED9BD4933D}" dt="2026-04-16T15:10:40.096" v="1"/>
        <pc:sldMkLst>
          <pc:docMk/>
          <pc:sldMk cId="0" sldId="263"/>
        </pc:sldMkLst>
      </pc:sldChg>
      <pc:sldChg chg="add">
        <pc:chgData name="Higdon, Stephanie" userId="bf7a1f66-f712-4821-b8c0-d4facede87de" providerId="ADAL" clId="{8D434BD3-7071-4A13-ACEE-5AED9BD4933D}" dt="2026-04-16T15:10:40.096" v="1"/>
        <pc:sldMkLst>
          <pc:docMk/>
          <pc:sldMk cId="0" sldId="264"/>
        </pc:sldMkLst>
      </pc:sldChg>
      <pc:sldChg chg="add">
        <pc:chgData name="Higdon, Stephanie" userId="bf7a1f66-f712-4821-b8c0-d4facede87de" providerId="ADAL" clId="{8D434BD3-7071-4A13-ACEE-5AED9BD4933D}" dt="2026-04-16T15:10:40.096" v="1"/>
        <pc:sldMkLst>
          <pc:docMk/>
          <pc:sldMk cId="0" sldId="265"/>
        </pc:sldMkLst>
      </pc:sldChg>
      <pc:sldChg chg="add">
        <pc:chgData name="Higdon, Stephanie" userId="bf7a1f66-f712-4821-b8c0-d4facede87de" providerId="ADAL" clId="{8D434BD3-7071-4A13-ACEE-5AED9BD4933D}" dt="2026-04-16T15:10:40.096" v="1"/>
        <pc:sldMkLst>
          <pc:docMk/>
          <pc:sldMk cId="0" sldId="266"/>
        </pc:sldMkLst>
      </pc:sldChg>
      <pc:sldChg chg="addSp delSp modSp new mod">
        <pc:chgData name="Higdon, Stephanie" userId="bf7a1f66-f712-4821-b8c0-d4facede87de" providerId="ADAL" clId="{8D434BD3-7071-4A13-ACEE-5AED9BD4933D}" dt="2026-04-16T15:11:20.977" v="70" actId="20577"/>
        <pc:sldMkLst>
          <pc:docMk/>
          <pc:sldMk cId="4044915188" sldId="267"/>
        </pc:sldMkLst>
        <pc:spChg chg="del mod">
          <ac:chgData name="Higdon, Stephanie" userId="bf7a1f66-f712-4821-b8c0-d4facede87de" providerId="ADAL" clId="{8D434BD3-7071-4A13-ACEE-5AED9BD4933D}" dt="2026-04-16T15:11:06.825" v="23"/>
          <ac:spMkLst>
            <pc:docMk/>
            <pc:sldMk cId="4044915188" sldId="267"/>
            <ac:spMk id="2" creationId="{53893A05-16BE-4AB1-263F-4F2FBF2FFD18}"/>
          </ac:spMkLst>
        </pc:spChg>
        <pc:spChg chg="add mod">
          <ac:chgData name="Higdon, Stephanie" userId="bf7a1f66-f712-4821-b8c0-d4facede87de" providerId="ADAL" clId="{8D434BD3-7071-4A13-ACEE-5AED9BD4933D}" dt="2026-04-16T15:11:20.977" v="70" actId="20577"/>
          <ac:spMkLst>
            <pc:docMk/>
            <pc:sldMk cId="4044915188" sldId="267"/>
            <ac:spMk id="4" creationId="{14B7DD2A-CFAA-CFCD-310E-C20B9FF2CBDE}"/>
          </ac:spMkLst>
        </pc:spChg>
      </pc:sldChg>
      <pc:sldChg chg="addSp delSp modSp new mod">
        <pc:chgData name="Higdon, Stephanie" userId="bf7a1f66-f712-4821-b8c0-d4facede87de" providerId="ADAL" clId="{8D434BD3-7071-4A13-ACEE-5AED9BD4933D}" dt="2026-04-16T15:11:38.710" v="77" actId="20577"/>
        <pc:sldMkLst>
          <pc:docMk/>
          <pc:sldMk cId="2056750827" sldId="268"/>
        </pc:sldMkLst>
        <pc:spChg chg="del">
          <ac:chgData name="Higdon, Stephanie" userId="bf7a1f66-f712-4821-b8c0-d4facede87de" providerId="ADAL" clId="{8D434BD3-7071-4A13-ACEE-5AED9BD4933D}" dt="2026-04-16T15:11:33.249" v="72"/>
          <ac:spMkLst>
            <pc:docMk/>
            <pc:sldMk cId="2056750827" sldId="268"/>
            <ac:spMk id="2" creationId="{C1127B92-4660-4A5F-CF65-0D8E94B9071E}"/>
          </ac:spMkLst>
        </pc:spChg>
        <pc:spChg chg="add mod">
          <ac:chgData name="Higdon, Stephanie" userId="bf7a1f66-f712-4821-b8c0-d4facede87de" providerId="ADAL" clId="{8D434BD3-7071-4A13-ACEE-5AED9BD4933D}" dt="2026-04-16T15:11:38.710" v="77" actId="20577"/>
          <ac:spMkLst>
            <pc:docMk/>
            <pc:sldMk cId="2056750827" sldId="268"/>
            <ac:spMk id="3" creationId="{67300C7B-B3D6-FCA7-F357-8C5E70C741F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70f99c2ccd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70f99c2ccd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26eed50cfc5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26eed50cfc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6eed50cfc5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26eed50cfc5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26eed50cfc5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6eed50cfc5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6eed50cfc5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6eed50cfc5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70f99c2ccd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270f99c2cc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270f99c2ccd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270f99c2ccd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70f99c2ccd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270f99c2ccd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270f99c2ccd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70f99c2ccd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ADF70AC-8D77-B0BD-218D-3FCD2D302F18}"/>
              </a:ext>
            </a:extLst>
          </p:cNvPr>
          <p:cNvSpPr>
            <a:spLocks noGrp="1"/>
          </p:cNvSpPr>
          <p:nvPr>
            <p:ph type="subTitle" idx="1"/>
          </p:nvPr>
        </p:nvSpPr>
        <p:spPr/>
        <p:txBody>
          <a:bodyPr/>
          <a:lstStyle/>
          <a:p>
            <a:endParaRPr lang="en-US"/>
          </a:p>
        </p:txBody>
      </p:sp>
      <p:sp>
        <p:nvSpPr>
          <p:cNvPr id="4" name="Google Shape;54;p13">
            <a:extLst>
              <a:ext uri="{FF2B5EF4-FFF2-40B4-BE49-F238E27FC236}">
                <a16:creationId xmlns:a16="http://schemas.microsoft.com/office/drawing/2014/main" id="{14B7DD2A-CFAA-CFCD-310E-C20B9FF2CBDE}"/>
              </a:ext>
            </a:extLst>
          </p:cNvPr>
          <p:cNvSpPr txBox="1">
            <a:spLocks noGrp="1"/>
          </p:cNvSpPr>
          <p:nvPr>
            <p:ph type="ctrTitle"/>
          </p:nvPr>
        </p:nvSpPr>
        <p:spPr>
          <a:xfrm>
            <a:off x="311150" y="744538"/>
            <a:ext cx="8521700" cy="2052637"/>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dirty="0"/>
              <a:t>Meteorology Reports and Testing Procedures</a:t>
            </a:r>
            <a:endParaRPr dirty="0"/>
          </a:p>
        </p:txBody>
      </p:sp>
    </p:spTree>
    <p:extLst>
      <p:ext uri="{BB962C8B-B14F-4D97-AF65-F5344CB8AC3E}">
        <p14:creationId xmlns:p14="http://schemas.microsoft.com/office/powerpoint/2010/main" val="4044915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620"/>
              <a:t>Testing Procedure: Tornadoes</a:t>
            </a:r>
            <a:endParaRPr sz="2620"/>
          </a:p>
        </p:txBody>
      </p:sp>
      <p:sp>
        <p:nvSpPr>
          <p:cNvPr id="61" name="Google Shape;61;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lnSpc>
                <a:spcPct val="116250"/>
              </a:lnSpc>
              <a:spcBef>
                <a:spcPts val="0"/>
              </a:spcBef>
              <a:spcAft>
                <a:spcPts val="800"/>
              </a:spcAft>
              <a:buClr>
                <a:schemeClr val="dk1"/>
              </a:buClr>
              <a:buSzPts val="1100"/>
              <a:buFont typeface="Arial"/>
              <a:buNone/>
            </a:pPr>
            <a:r>
              <a:rPr lang="en" sz="2400">
                <a:latin typeface="Aptos"/>
                <a:ea typeface="Aptos"/>
                <a:cs typeface="Aptos"/>
                <a:sym typeface="Aptos"/>
              </a:rPr>
              <a:t>Use a vacuum cleaner ‘arm’ to simulate a tornado and a blow dryer to simulate high winds. Simultaneously hold the vacuum cleaner and the blow dryer above the shelter and circle around the shelter five times. Make observations and evaluate how your structure held up against the tornado and high winds using the Testing Results chart.</a:t>
            </a:r>
            <a:endParaRPr sz="2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620"/>
              <a:t>Testing Procedure: Mudslides</a:t>
            </a:r>
            <a:endParaRPr sz="2620"/>
          </a:p>
        </p:txBody>
      </p:sp>
      <p:sp>
        <p:nvSpPr>
          <p:cNvPr id="67" name="Google Shape;67;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lnSpc>
                <a:spcPct val="116250"/>
              </a:lnSpc>
              <a:spcBef>
                <a:spcPts val="0"/>
              </a:spcBef>
              <a:spcAft>
                <a:spcPts val="800"/>
              </a:spcAft>
              <a:buClr>
                <a:schemeClr val="dk1"/>
              </a:buClr>
              <a:buSzPts val="1100"/>
              <a:buFont typeface="Arial"/>
              <a:buNone/>
            </a:pPr>
            <a:r>
              <a:rPr lang="en" sz="2400">
                <a:latin typeface="Aptos"/>
                <a:ea typeface="Aptos"/>
                <a:cs typeface="Aptos"/>
                <a:sym typeface="Aptos"/>
              </a:rPr>
              <a:t>Use 3 cups of runny mud and gravel, and a 1 foot x 1 foot piece of cardboard. Place the piece of cardboard at an angle against an outside wall. Put the structure at the bottom of the piece of cardboard on the ground. Spill the mud onto the cardboard and let it roll down to the structure hitting its side. Make sure your mud is thick enough to have an impact, but thin enough to slide down the cardboard incline. Make observations and evaluate how your structure held up against the mudslide using the Testing Results chart.</a:t>
            </a:r>
            <a:endParaRPr sz="2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620"/>
              <a:t>Testing Procedure: Blizzards</a:t>
            </a:r>
            <a:endParaRPr sz="2620"/>
          </a:p>
        </p:txBody>
      </p:sp>
      <p:sp>
        <p:nvSpPr>
          <p:cNvPr id="73" name="Google Shape;73;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lnSpc>
                <a:spcPct val="116250"/>
              </a:lnSpc>
              <a:spcBef>
                <a:spcPts val="0"/>
              </a:spcBef>
              <a:spcAft>
                <a:spcPts val="800"/>
              </a:spcAft>
              <a:buClr>
                <a:schemeClr val="dk1"/>
              </a:buClr>
              <a:buSzPts val="1100"/>
              <a:buFont typeface="Arial"/>
              <a:buNone/>
            </a:pPr>
            <a:r>
              <a:rPr lang="en" sz="2300">
                <a:latin typeface="Aptos"/>
                <a:ea typeface="Aptos"/>
                <a:cs typeface="Aptos"/>
                <a:sym typeface="Aptos"/>
              </a:rPr>
              <a:t>Test the inside temperature of the shelter to keep the inhabitants from freezing. Place a thermometer inside and outside the shelter. Place a heat lamp inside the shelter with an opening for the electrical cord to slip through. Record the initial temperature inside and outside the shelter. Turn on the heat lamp. Record the time and temperatures after 5 minutes. Turn the lamp off and take the temperatures again after 10 min. Make observations and evaluate how your structure held up against the cold temperatures using the Testing Results chart.</a:t>
            </a:r>
            <a:endParaRPr sz="2000">
              <a:highlight>
                <a:srgbClr val="FFFF00"/>
              </a:highlight>
              <a:latin typeface="Aptos"/>
              <a:ea typeface="Aptos"/>
              <a:cs typeface="Aptos"/>
              <a:sym typeface="Apto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620"/>
              <a:t>Testing Procedure: Hail</a:t>
            </a:r>
            <a:endParaRPr sz="2620"/>
          </a:p>
        </p:txBody>
      </p:sp>
      <p:sp>
        <p:nvSpPr>
          <p:cNvPr id="79" name="Google Shape;79;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marR="0" lvl="0" indent="0" algn="l" rtl="0">
              <a:lnSpc>
                <a:spcPct val="116250"/>
              </a:lnSpc>
              <a:spcBef>
                <a:spcPts val="0"/>
              </a:spcBef>
              <a:spcAft>
                <a:spcPts val="800"/>
              </a:spcAft>
              <a:buClr>
                <a:schemeClr val="dk1"/>
              </a:buClr>
              <a:buSzPts val="1100"/>
              <a:buFont typeface="Arial"/>
              <a:buNone/>
            </a:pPr>
            <a:r>
              <a:rPr lang="en" sz="2400">
                <a:latin typeface="Aptos"/>
                <a:ea typeface="Aptos"/>
                <a:cs typeface="Aptos"/>
                <a:sym typeface="Aptos"/>
              </a:rPr>
              <a:t>Test the shelter’s resistance to hail by pouring heavy water from a watering can and by forcefully dropping clay balls, ball bearings, frozen peas and ice cubes on the shelter. Make observations and evaluate how your structure held up against the hail and rain using the Testing Results chart.</a:t>
            </a: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54;p13">
            <a:extLst>
              <a:ext uri="{FF2B5EF4-FFF2-40B4-BE49-F238E27FC236}">
                <a16:creationId xmlns:a16="http://schemas.microsoft.com/office/drawing/2014/main" id="{67300C7B-B3D6-FCA7-F357-8C5E70C741F8}"/>
              </a:ext>
            </a:extLst>
          </p:cNvPr>
          <p:cNvSpPr txBox="1">
            <a:spLocks noGrp="1"/>
          </p:cNvSpPr>
          <p:nvPr>
            <p:ph type="title"/>
          </p:nvPr>
        </p:nvSpPr>
        <p:spPr>
          <a:xfrm>
            <a:off x="311150" y="2151063"/>
            <a:ext cx="8521700" cy="841375"/>
          </a:xfrm>
          <a:prstGeom prst="rect">
            <a:avLst/>
          </a:prstGeom>
        </p:spPr>
        <p:txBody>
          <a:bodyPr spcFirstLastPara="1" wrap="square" lIns="91425" tIns="91425" rIns="91425" bIns="91425" anchor="t" anchorCtr="0">
            <a:normAutofit/>
          </a:bodyPr>
          <a:lstStyle/>
          <a:p>
            <a:pPr marL="0" lvl="0" indent="0" rtl="0">
              <a:spcBef>
                <a:spcPts val="0"/>
              </a:spcBef>
              <a:spcAft>
                <a:spcPts val="0"/>
              </a:spcAft>
              <a:buNone/>
            </a:pPr>
            <a:r>
              <a:rPr lang="en" dirty="0"/>
              <a:t>Meteorology Reports</a:t>
            </a:r>
            <a:endParaRPr dirty="0"/>
          </a:p>
        </p:txBody>
      </p:sp>
    </p:spTree>
    <p:extLst>
      <p:ext uri="{BB962C8B-B14F-4D97-AF65-F5344CB8AC3E}">
        <p14:creationId xmlns:p14="http://schemas.microsoft.com/office/powerpoint/2010/main" val="2056750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Meteorology Report: Floods</a:t>
            </a:r>
            <a:endParaRPr dirty="0"/>
          </a:p>
        </p:txBody>
      </p:sp>
      <p:sp>
        <p:nvSpPr>
          <p:cNvPr id="55" name="Google Shape;55;p1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100"/>
              <a:t>The Earth’s weather patterns are changing. Meteorologists across the country have reported that your region will experience increasing incidences of flooding. Members of your community should prepare for flooding, as water will frequently overtake riverbanks and submerge roads. This flooding can cause irreversible water damage to structures and foundations. Residents should begin preparations for future flooding.</a:t>
            </a:r>
            <a:endParaRPr sz="2100"/>
          </a:p>
          <a:p>
            <a:pPr marL="0" lvl="0" indent="0" algn="l" rtl="0">
              <a:spcBef>
                <a:spcPts val="1200"/>
              </a:spcBef>
              <a:spcAft>
                <a:spcPts val="1200"/>
              </a:spcAft>
              <a:buNone/>
            </a:pPr>
            <a:r>
              <a:rPr lang="en" sz="2100"/>
              <a:t>It is your job to work as a team of engineers and architects to design a shelter that can withstand severe flooding. Your goal is to create a shelter with the most protection you can design.</a:t>
            </a:r>
            <a:endParaRPr sz="21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Meteorology Report: Tornadoes</a:t>
            </a:r>
            <a:endParaRPr/>
          </a:p>
        </p:txBody>
      </p:sp>
      <p:sp>
        <p:nvSpPr>
          <p:cNvPr id="61" name="Google Shape;61;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100"/>
              <a:t>The Earth’s weather patterns are changing. Meteorologists across the country have reported that your region will experience increasing incidences of tornadoes and high winds. Members of your community should prepare for tornadoes frequently touching down. These twisters can have devastating effects, ripping houses off the ground and destroying everything in their path with winds up to 300 miles per hour. Residents should begin preparations for future tornadoes.</a:t>
            </a:r>
            <a:endParaRPr sz="2100"/>
          </a:p>
          <a:p>
            <a:pPr marL="0" lvl="0" indent="0" algn="l" rtl="0">
              <a:spcBef>
                <a:spcPts val="1200"/>
              </a:spcBef>
              <a:spcAft>
                <a:spcPts val="1200"/>
              </a:spcAft>
              <a:buNone/>
            </a:pPr>
            <a:r>
              <a:rPr lang="en" sz="2100"/>
              <a:t>It is your job to work as a team of engineers and architects to design a shelter that can withstand frequent tornadoes. Your goal is to create a shelter with the most protection you can design.</a:t>
            </a:r>
            <a:endParaRPr sz="21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29085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Meteorology Report: Mudslides</a:t>
            </a:r>
            <a:endParaRPr/>
          </a:p>
        </p:txBody>
      </p:sp>
      <p:sp>
        <p:nvSpPr>
          <p:cNvPr id="67" name="Google Shape;67;p15"/>
          <p:cNvSpPr txBox="1">
            <a:spLocks noGrp="1"/>
          </p:cNvSpPr>
          <p:nvPr>
            <p:ph type="body" idx="1"/>
          </p:nvPr>
        </p:nvSpPr>
        <p:spPr>
          <a:xfrm>
            <a:off x="311700" y="785400"/>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100"/>
              <a:t>The Earth’s weather patterns are changing. Meteorologists across the country have reported that your region will experience increasing incidences of mudslides. Members of your community should prepare for serious mudslides which, depending on their severity, can cause hundreds of pounds of mud, rock, and even boulders to come crashing down the sides of mountains and hills. Mudslides have been known to flatten houses. Residents should begin preparations for future mudslides.</a:t>
            </a:r>
            <a:endParaRPr sz="2100"/>
          </a:p>
          <a:p>
            <a:pPr marL="0" lvl="0" indent="0" algn="l" rtl="0">
              <a:spcBef>
                <a:spcPts val="1200"/>
              </a:spcBef>
              <a:spcAft>
                <a:spcPts val="1200"/>
              </a:spcAft>
              <a:buNone/>
            </a:pPr>
            <a:r>
              <a:rPr lang="en" sz="2100"/>
              <a:t>It is your job to work as a team of engineers and architects to design a shelter that can withstand frequent mudslides.</a:t>
            </a:r>
            <a:r>
              <a:rPr lang="en" sz="2000"/>
              <a:t> </a:t>
            </a:r>
            <a:r>
              <a:rPr lang="en" sz="2100"/>
              <a:t>Your goal is to create a shelter with the most protection you can design.</a:t>
            </a:r>
            <a:endParaRPr sz="2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Meteorology Report: Blizzards</a:t>
            </a:r>
            <a:endParaRPr/>
          </a:p>
        </p:txBody>
      </p:sp>
      <p:sp>
        <p:nvSpPr>
          <p:cNvPr id="73" name="Google Shape;73;p16"/>
          <p:cNvSpPr txBox="1">
            <a:spLocks noGrp="1"/>
          </p:cNvSpPr>
          <p:nvPr>
            <p:ph type="body" idx="1"/>
          </p:nvPr>
        </p:nvSpPr>
        <p:spPr>
          <a:xfrm>
            <a:off x="311700" y="93182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a:t>The Earth’s weather patterns are changing. Meteorologists across the country have reported that your region will experience increasing incidences of blizzards. Members of your community should prepare for cold temperatures, heavy snow and high winds. Severe blizzards will turn the skies white causing what is known as a whiteout and leaving up to 4 feet of snow on the ground. Often in a blizzard the power will go out and freezing temperatures put everyone at risk. Residents should begin preparations for future blizzards.</a:t>
            </a:r>
            <a:endParaRPr sz="2000"/>
          </a:p>
          <a:p>
            <a:pPr marL="0" lvl="0" indent="0" algn="l" rtl="0">
              <a:spcBef>
                <a:spcPts val="1200"/>
              </a:spcBef>
              <a:spcAft>
                <a:spcPts val="1200"/>
              </a:spcAft>
              <a:buNone/>
            </a:pPr>
            <a:r>
              <a:rPr lang="en" sz="2000"/>
              <a:t>It is your job to work as a team of engineers and architects to design a shelter that can withstand frequent blizzards and cold temperatures. Your goal is to create a shelter with the most protection you can design.</a:t>
            </a:r>
            <a:endParaRPr sz="19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Meteorology Report: Hail</a:t>
            </a:r>
            <a:endParaRPr/>
          </a:p>
        </p:txBody>
      </p:sp>
      <p:sp>
        <p:nvSpPr>
          <p:cNvPr id="79" name="Google Shape;79;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100"/>
              <a:t>The Earth’s weather patterns are changing. Meteorologists across the country have reported that your region will experience increasing incidences of hail. Members of your community should prepare for frequent hail storms combined with rain. Hail can be the size of peas. Large hail can be the size of a grapefruit and destructive. It is heavy enough to dent cars and houses and break windows when it falls. Residents should begin preparations for future hail.</a:t>
            </a:r>
            <a:endParaRPr sz="2100"/>
          </a:p>
          <a:p>
            <a:pPr marL="0" lvl="0" indent="0" algn="l" rtl="0">
              <a:spcBef>
                <a:spcPts val="1200"/>
              </a:spcBef>
              <a:spcAft>
                <a:spcPts val="1200"/>
              </a:spcAft>
              <a:buNone/>
            </a:pPr>
            <a:r>
              <a:rPr lang="en" sz="2100"/>
              <a:t>It is your job to work as a team of engineers and architects to design a shelter that can withstand frequent hail. Your goal is to create a shelter with the most protection you can design.</a:t>
            </a:r>
            <a:endParaRPr sz="21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CC702-D5C4-DB38-B69E-7E43163799A2}"/>
              </a:ext>
            </a:extLst>
          </p:cNvPr>
          <p:cNvSpPr>
            <a:spLocks noGrp="1"/>
          </p:cNvSpPr>
          <p:nvPr>
            <p:ph type="title"/>
          </p:nvPr>
        </p:nvSpPr>
        <p:spPr/>
        <p:txBody>
          <a:bodyPr>
            <a:normAutofit/>
          </a:bodyPr>
          <a:lstStyle/>
          <a:p>
            <a:r>
              <a:rPr lang="en-US" dirty="0"/>
              <a:t>Testing Procedures</a:t>
            </a:r>
          </a:p>
        </p:txBody>
      </p:sp>
    </p:spTree>
    <p:extLst>
      <p:ext uri="{BB962C8B-B14F-4D97-AF65-F5344CB8AC3E}">
        <p14:creationId xmlns:p14="http://schemas.microsoft.com/office/powerpoint/2010/main" val="1904647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620"/>
              <a:t>Testing Procedure: Floods</a:t>
            </a:r>
            <a:endParaRPr sz="2620"/>
          </a:p>
        </p:txBody>
      </p:sp>
      <p:sp>
        <p:nvSpPr>
          <p:cNvPr id="55" name="Google Shape;55;p1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lnSpc>
                <a:spcPct val="116250"/>
              </a:lnSpc>
              <a:spcBef>
                <a:spcPts val="0"/>
              </a:spcBef>
              <a:spcAft>
                <a:spcPts val="800"/>
              </a:spcAft>
              <a:buClr>
                <a:schemeClr val="dk1"/>
              </a:buClr>
              <a:buSzPts val="1100"/>
              <a:buFont typeface="Arial"/>
              <a:buNone/>
            </a:pPr>
            <a:r>
              <a:rPr lang="en" sz="2400">
                <a:latin typeface="Aptos"/>
                <a:ea typeface="Aptos"/>
                <a:cs typeface="Aptos"/>
                <a:sym typeface="Aptos"/>
              </a:rPr>
              <a:t>Place your shelter inside a plastic container. Pour 150 mL. of near the side of the shelter, flooding the container. Make observations and evaluate how your structure held up against the flood using the Testing Results chart.</a:t>
            </a:r>
            <a:endParaRPr sz="240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987</Words>
  <Application>Microsoft Office PowerPoint</Application>
  <PresentationFormat>On-screen Show (16:9)</PresentationFormat>
  <Paragraphs>28</Paragraphs>
  <Slides>13</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Aptos</vt:lpstr>
      <vt:lpstr>Arial</vt:lpstr>
      <vt:lpstr>Simple Light</vt:lpstr>
      <vt:lpstr>Meteorology Reports and Testing Procedures</vt:lpstr>
      <vt:lpstr>Meteorology Reports</vt:lpstr>
      <vt:lpstr>Meteorology Report: Floods</vt:lpstr>
      <vt:lpstr>Meteorology Report: Tornadoes</vt:lpstr>
      <vt:lpstr>Meteorology Report: Mudslides</vt:lpstr>
      <vt:lpstr>Meteorology Report: Blizzards</vt:lpstr>
      <vt:lpstr>Meteorology Report: Hail</vt:lpstr>
      <vt:lpstr>Testing Procedures</vt:lpstr>
      <vt:lpstr>Testing Procedure: Floods</vt:lpstr>
      <vt:lpstr>Testing Procedure: Tornadoes</vt:lpstr>
      <vt:lpstr>Testing Procedure: Mudslides</vt:lpstr>
      <vt:lpstr>Testing Procedure: Blizzards</vt:lpstr>
      <vt:lpstr>Testing Procedure: Hail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Higdon, Stephanie</cp:lastModifiedBy>
  <cp:revision>1</cp:revision>
  <dcterms:modified xsi:type="dcterms:W3CDTF">2026-04-16T15:11:57Z</dcterms:modified>
</cp:coreProperties>
</file>