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68" r:id="rId2"/>
    <p:sldId id="295" r:id="rId3"/>
    <p:sldId id="305" r:id="rId4"/>
    <p:sldId id="269" r:id="rId5"/>
    <p:sldId id="270" r:id="rId6"/>
    <p:sldId id="271" r:id="rId7"/>
    <p:sldId id="308" r:id="rId8"/>
    <p:sldId id="272" r:id="rId9"/>
    <p:sldId id="296" r:id="rId10"/>
    <p:sldId id="297" r:id="rId11"/>
    <p:sldId id="309" r:id="rId12"/>
    <p:sldId id="316" r:id="rId13"/>
    <p:sldId id="298" r:id="rId14"/>
    <p:sldId id="310" r:id="rId15"/>
    <p:sldId id="311" r:id="rId16"/>
    <p:sldId id="312" r:id="rId17"/>
    <p:sldId id="274" r:id="rId18"/>
    <p:sldId id="275" r:id="rId19"/>
    <p:sldId id="299" r:id="rId20"/>
    <p:sldId id="314" r:id="rId21"/>
    <p:sldId id="313" r:id="rId22"/>
    <p:sldId id="301" r:id="rId23"/>
    <p:sldId id="278" r:id="rId24"/>
    <p:sldId id="306" r:id="rId25"/>
    <p:sldId id="276" r:id="rId26"/>
    <p:sldId id="315" r:id="rId27"/>
    <p:sldId id="303" r:id="rId28"/>
    <p:sldId id="304" r:id="rId29"/>
  </p:sldIdLst>
  <p:sldSz cx="12192000" cy="6858000"/>
  <p:notesSz cx="6858000" cy="9144000"/>
  <p:embeddedFontLst>
    <p:embeddedFont>
      <p:font typeface="Century Gothic" panose="020B0502020202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i3gHfsjC10uT6jRyWe/qTvy7KC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3A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8A795E-990B-4E60-9288-4135984E5EA2}" v="14" dt="2026-04-15T16:48:28.563"/>
  </p1510:revLst>
</p1510:revInfo>
</file>

<file path=ppt/tableStyles.xml><?xml version="1.0" encoding="utf-8"?>
<a:tblStyleLst xmlns:a="http://schemas.openxmlformats.org/drawingml/2006/main" def="{902EEA1B-E90E-4B58-99D6-458E34151183}">
  <a:tblStyle styleId="{902EEA1B-E90E-4B58-99D6-458E34151183}" styleName="Table_0">
    <a:wholeTbl>
      <a:tcTxStyle b="off" i="off">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25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4.fntdata"/><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gdon, Stephanie" userId="bf7a1f66-f712-4821-b8c0-d4facede87de" providerId="ADAL" clId="{8D434BD3-7071-4A13-ACEE-5AED9BD4933D}"/>
    <pc:docChg chg="undo redo custSel addSld delSld modSld sldOrd">
      <pc:chgData name="Higdon, Stephanie" userId="bf7a1f66-f712-4821-b8c0-d4facede87de" providerId="ADAL" clId="{8D434BD3-7071-4A13-ACEE-5AED9BD4933D}" dt="2026-04-15T16:50:59.384" v="3034" actId="5793"/>
      <pc:docMkLst>
        <pc:docMk/>
      </pc:docMkLst>
      <pc:sldChg chg="modSp mod">
        <pc:chgData name="Higdon, Stephanie" userId="bf7a1f66-f712-4821-b8c0-d4facede87de" providerId="ADAL" clId="{8D434BD3-7071-4A13-ACEE-5AED9BD4933D}" dt="2026-04-15T16:50:59.384" v="3034" actId="5793"/>
        <pc:sldMkLst>
          <pc:docMk/>
          <pc:sldMk cId="2532267237" sldId="298"/>
        </pc:sldMkLst>
        <pc:spChg chg="mod">
          <ac:chgData name="Higdon, Stephanie" userId="bf7a1f66-f712-4821-b8c0-d4facede87de" providerId="ADAL" clId="{8D434BD3-7071-4A13-ACEE-5AED9BD4933D}" dt="2026-04-15T16:50:59.384" v="3034" actId="5793"/>
          <ac:spMkLst>
            <pc:docMk/>
            <pc:sldMk cId="2532267237" sldId="298"/>
            <ac:spMk id="2" creationId="{0E8CE557-9E7A-35F1-EBCE-5AFE108BE810}"/>
          </ac:spMkLst>
        </pc:spChg>
        <pc:spChg chg="mod">
          <ac:chgData name="Higdon, Stephanie" userId="bf7a1f66-f712-4821-b8c0-d4facede87de" providerId="ADAL" clId="{8D434BD3-7071-4A13-ACEE-5AED9BD4933D}" dt="2026-04-15T16:41:57.980" v="2831" actId="14100"/>
          <ac:spMkLst>
            <pc:docMk/>
            <pc:sldMk cId="2532267237" sldId="298"/>
            <ac:spMk id="6" creationId="{DD62353D-2FCB-17A6-3691-387C3D01FA03}"/>
          </ac:spMkLst>
        </pc:spChg>
      </pc:sldChg>
      <pc:sldChg chg="modSp mod">
        <pc:chgData name="Higdon, Stephanie" userId="bf7a1f66-f712-4821-b8c0-d4facede87de" providerId="ADAL" clId="{8D434BD3-7071-4A13-ACEE-5AED9BD4933D}" dt="2026-03-17T16:17:17.371" v="1877" actId="122"/>
        <pc:sldMkLst>
          <pc:docMk/>
          <pc:sldMk cId="570903489" sldId="299"/>
        </pc:sldMkLst>
        <pc:spChg chg="mod">
          <ac:chgData name="Higdon, Stephanie" userId="bf7a1f66-f712-4821-b8c0-d4facede87de" providerId="ADAL" clId="{8D434BD3-7071-4A13-ACEE-5AED9BD4933D}" dt="2026-03-17T16:17:17.371" v="1877" actId="122"/>
          <ac:spMkLst>
            <pc:docMk/>
            <pc:sldMk cId="570903489" sldId="299"/>
            <ac:spMk id="5" creationId="{1547D1A8-9582-ACB8-93F9-A373AD47A8A0}"/>
          </ac:spMkLst>
        </pc:spChg>
        <pc:spChg chg="mod">
          <ac:chgData name="Higdon, Stephanie" userId="bf7a1f66-f712-4821-b8c0-d4facede87de" providerId="ADAL" clId="{8D434BD3-7071-4A13-ACEE-5AED9BD4933D}" dt="2026-03-17T16:16:36.481" v="1840" actId="1076"/>
          <ac:spMkLst>
            <pc:docMk/>
            <pc:sldMk cId="570903489" sldId="299"/>
            <ac:spMk id="6" creationId="{92D9B95E-8B8D-3622-2557-3646CC7C0E1F}"/>
          </ac:spMkLst>
        </pc:spChg>
      </pc:sldChg>
      <pc:sldChg chg="addSp delSp modSp mod">
        <pc:chgData name="Higdon, Stephanie" userId="bf7a1f66-f712-4821-b8c0-d4facede87de" providerId="ADAL" clId="{8D434BD3-7071-4A13-ACEE-5AED9BD4933D}" dt="2026-03-17T17:40:35.104" v="2370" actId="1076"/>
        <pc:sldMkLst>
          <pc:docMk/>
          <pc:sldMk cId="2229655951" sldId="303"/>
        </pc:sldMkLst>
        <pc:spChg chg="add del mod">
          <ac:chgData name="Higdon, Stephanie" userId="bf7a1f66-f712-4821-b8c0-d4facede87de" providerId="ADAL" clId="{8D434BD3-7071-4A13-ACEE-5AED9BD4933D}" dt="2026-03-17T17:40:35.104" v="2370" actId="1076"/>
          <ac:spMkLst>
            <pc:docMk/>
            <pc:sldMk cId="2229655951" sldId="303"/>
            <ac:spMk id="5" creationId="{1E7B6852-329D-99D5-9ABE-DFF43D3627AC}"/>
          </ac:spMkLst>
        </pc:spChg>
      </pc:sldChg>
      <pc:sldChg chg="modSp mod">
        <pc:chgData name="Higdon, Stephanie" userId="bf7a1f66-f712-4821-b8c0-d4facede87de" providerId="ADAL" clId="{8D434BD3-7071-4A13-ACEE-5AED9BD4933D}" dt="2026-03-17T17:40:55.395" v="2373" actId="2711"/>
        <pc:sldMkLst>
          <pc:docMk/>
          <pc:sldMk cId="3262824802" sldId="304"/>
        </pc:sldMkLst>
        <pc:spChg chg="mod">
          <ac:chgData name="Higdon, Stephanie" userId="bf7a1f66-f712-4821-b8c0-d4facede87de" providerId="ADAL" clId="{8D434BD3-7071-4A13-ACEE-5AED9BD4933D}" dt="2026-03-17T17:40:55.395" v="2373" actId="2711"/>
          <ac:spMkLst>
            <pc:docMk/>
            <pc:sldMk cId="3262824802" sldId="304"/>
            <ac:spMk id="2" creationId="{8C9A827A-91B4-EFCE-3A03-C00A5956C4EC}"/>
          </ac:spMkLst>
        </pc:spChg>
      </pc:sldChg>
      <pc:sldChg chg="addSp delSp modSp mod delAnim">
        <pc:chgData name="Higdon, Stephanie" userId="bf7a1f66-f712-4821-b8c0-d4facede87de" providerId="ADAL" clId="{8D434BD3-7071-4A13-ACEE-5AED9BD4933D}" dt="2026-03-17T16:22:05.020" v="1880" actId="1076"/>
        <pc:sldMkLst>
          <pc:docMk/>
          <pc:sldMk cId="3140488337" sldId="306"/>
        </pc:sldMkLst>
        <pc:picChg chg="add mod">
          <ac:chgData name="Higdon, Stephanie" userId="bf7a1f66-f712-4821-b8c0-d4facede87de" providerId="ADAL" clId="{8D434BD3-7071-4A13-ACEE-5AED9BD4933D}" dt="2026-03-17T16:22:05.020" v="1880" actId="1076"/>
          <ac:picMkLst>
            <pc:docMk/>
            <pc:sldMk cId="3140488337" sldId="306"/>
            <ac:picMk id="6" creationId="{399E9876-3998-506C-41CF-6E5CB146B963}"/>
          </ac:picMkLst>
        </pc:picChg>
      </pc:sldChg>
      <pc:sldChg chg="addSp delSp modSp add mod">
        <pc:chgData name="Higdon, Stephanie" userId="bf7a1f66-f712-4821-b8c0-d4facede87de" providerId="ADAL" clId="{8D434BD3-7071-4A13-ACEE-5AED9BD4933D}" dt="2026-04-15T16:48:55.342" v="3004" actId="1076"/>
        <pc:sldMkLst>
          <pc:docMk/>
          <pc:sldMk cId="2618442846" sldId="309"/>
        </pc:sldMkLst>
        <pc:spChg chg="add mod">
          <ac:chgData name="Higdon, Stephanie" userId="bf7a1f66-f712-4821-b8c0-d4facede87de" providerId="ADAL" clId="{8D434BD3-7071-4A13-ACEE-5AED9BD4933D}" dt="2026-04-15T16:48:17.078" v="2998" actId="20577"/>
          <ac:spMkLst>
            <pc:docMk/>
            <pc:sldMk cId="2618442846" sldId="309"/>
            <ac:spMk id="5" creationId="{88BF178A-B562-1D76-AC1F-31C342C69D0A}"/>
          </ac:spMkLst>
        </pc:spChg>
        <pc:spChg chg="add mod">
          <ac:chgData name="Higdon, Stephanie" userId="bf7a1f66-f712-4821-b8c0-d4facede87de" providerId="ADAL" clId="{8D434BD3-7071-4A13-ACEE-5AED9BD4933D}" dt="2026-04-15T16:48:55.342" v="3004" actId="1076"/>
          <ac:spMkLst>
            <pc:docMk/>
            <pc:sldMk cId="2618442846" sldId="309"/>
            <ac:spMk id="6" creationId="{A31AE276-A48A-D84D-DAF6-815EC814281B}"/>
          </ac:spMkLst>
        </pc:spChg>
      </pc:sldChg>
      <pc:sldChg chg="modSp add mod modNotesTx">
        <pc:chgData name="Higdon, Stephanie" userId="bf7a1f66-f712-4821-b8c0-d4facede87de" providerId="ADAL" clId="{8D434BD3-7071-4A13-ACEE-5AED9BD4933D}" dt="2026-03-17T15:57:50.260" v="1622" actId="20577"/>
        <pc:sldMkLst>
          <pc:docMk/>
          <pc:sldMk cId="845682523" sldId="310"/>
        </pc:sldMkLst>
        <pc:spChg chg="mod">
          <ac:chgData name="Higdon, Stephanie" userId="bf7a1f66-f712-4821-b8c0-d4facede87de" providerId="ADAL" clId="{8D434BD3-7071-4A13-ACEE-5AED9BD4933D}" dt="2026-03-17T15:08:52.030" v="507" actId="20577"/>
          <ac:spMkLst>
            <pc:docMk/>
            <pc:sldMk cId="845682523" sldId="310"/>
            <ac:spMk id="2" creationId="{BFF31D35-4E22-FC13-70CA-7918408E463F}"/>
          </ac:spMkLst>
        </pc:spChg>
        <pc:spChg chg="mod">
          <ac:chgData name="Higdon, Stephanie" userId="bf7a1f66-f712-4821-b8c0-d4facede87de" providerId="ADAL" clId="{8D434BD3-7071-4A13-ACEE-5AED9BD4933D}" dt="2026-03-17T15:57:50.260" v="1622" actId="20577"/>
          <ac:spMkLst>
            <pc:docMk/>
            <pc:sldMk cId="845682523" sldId="310"/>
            <ac:spMk id="6" creationId="{CE1B6B57-0C38-D7F6-84A7-09DA7D378919}"/>
          </ac:spMkLst>
        </pc:spChg>
      </pc:sldChg>
      <pc:sldChg chg="addSp delSp modSp add mod modAnim">
        <pc:chgData name="Higdon, Stephanie" userId="bf7a1f66-f712-4821-b8c0-d4facede87de" providerId="ADAL" clId="{8D434BD3-7071-4A13-ACEE-5AED9BD4933D}" dt="2026-03-17T15:19:45.068" v="1297" actId="1038"/>
        <pc:sldMkLst>
          <pc:docMk/>
          <pc:sldMk cId="2360463981" sldId="311"/>
        </pc:sldMkLst>
        <pc:spChg chg="mod">
          <ac:chgData name="Higdon, Stephanie" userId="bf7a1f66-f712-4821-b8c0-d4facede87de" providerId="ADAL" clId="{8D434BD3-7071-4A13-ACEE-5AED9BD4933D}" dt="2026-03-17T15:19:15.279" v="1277" actId="6549"/>
          <ac:spMkLst>
            <pc:docMk/>
            <pc:sldMk cId="2360463981" sldId="311"/>
            <ac:spMk id="2" creationId="{4B706263-C076-808A-EFB4-4B68A8E8D3C3}"/>
          </ac:spMkLst>
        </pc:spChg>
        <pc:picChg chg="add mod">
          <ac:chgData name="Higdon, Stephanie" userId="bf7a1f66-f712-4821-b8c0-d4facede87de" providerId="ADAL" clId="{8D434BD3-7071-4A13-ACEE-5AED9BD4933D}" dt="2026-03-17T15:19:45.068" v="1297" actId="1038"/>
          <ac:picMkLst>
            <pc:docMk/>
            <pc:sldMk cId="2360463981" sldId="311"/>
            <ac:picMk id="3" creationId="{A4ED990C-7C91-3A0B-86D9-4E0E6F0BAB94}"/>
          </ac:picMkLst>
        </pc:picChg>
      </pc:sldChg>
      <pc:sldChg chg="modSp add mod ord">
        <pc:chgData name="Higdon, Stephanie" userId="bf7a1f66-f712-4821-b8c0-d4facede87de" providerId="ADAL" clId="{8D434BD3-7071-4A13-ACEE-5AED9BD4933D}" dt="2026-03-17T16:05:53.641" v="1640" actId="20578"/>
        <pc:sldMkLst>
          <pc:docMk/>
          <pc:sldMk cId="600490848" sldId="312"/>
        </pc:sldMkLst>
        <pc:spChg chg="mod">
          <ac:chgData name="Higdon, Stephanie" userId="bf7a1f66-f712-4821-b8c0-d4facede87de" providerId="ADAL" clId="{8D434BD3-7071-4A13-ACEE-5AED9BD4933D}" dt="2026-03-17T16:05:53.641" v="1640" actId="20578"/>
          <ac:spMkLst>
            <pc:docMk/>
            <pc:sldMk cId="600490848" sldId="312"/>
            <ac:spMk id="6" creationId="{23CD960E-83E3-B174-8D7D-8287DCA1BB5D}"/>
          </ac:spMkLst>
        </pc:spChg>
      </pc:sldChg>
      <pc:sldChg chg="add">
        <pc:chgData name="Higdon, Stephanie" userId="bf7a1f66-f712-4821-b8c0-d4facede87de" providerId="ADAL" clId="{8D434BD3-7071-4A13-ACEE-5AED9BD4933D}" dt="2026-03-17T16:27:03.548" v="1881" actId="2890"/>
        <pc:sldMkLst>
          <pc:docMk/>
          <pc:sldMk cId="1362394415" sldId="313"/>
        </pc:sldMkLst>
      </pc:sldChg>
      <pc:sldChg chg="add ord">
        <pc:chgData name="Higdon, Stephanie" userId="bf7a1f66-f712-4821-b8c0-d4facede87de" providerId="ADAL" clId="{8D434BD3-7071-4A13-ACEE-5AED9BD4933D}" dt="2026-03-17T17:22:30.899" v="2320"/>
        <pc:sldMkLst>
          <pc:docMk/>
          <pc:sldMk cId="3425690663" sldId="314"/>
        </pc:sldMkLst>
      </pc:sldChg>
      <pc:sldChg chg="modSp new mod">
        <pc:chgData name="Higdon, Stephanie" userId="bf7a1f66-f712-4821-b8c0-d4facede87de" providerId="ADAL" clId="{8D434BD3-7071-4A13-ACEE-5AED9BD4933D}" dt="2026-03-17T17:43:37.787" v="2698" actId="20577"/>
        <pc:sldMkLst>
          <pc:docMk/>
          <pc:sldMk cId="2769759119" sldId="315"/>
        </pc:sldMkLst>
        <pc:spChg chg="mod">
          <ac:chgData name="Higdon, Stephanie" userId="bf7a1f66-f712-4821-b8c0-d4facede87de" providerId="ADAL" clId="{8D434BD3-7071-4A13-ACEE-5AED9BD4933D}" dt="2026-03-17T17:41:19.822" v="2388" actId="20577"/>
          <ac:spMkLst>
            <pc:docMk/>
            <pc:sldMk cId="2769759119" sldId="315"/>
            <ac:spMk id="2" creationId="{F077BEA1-3698-CA21-6E5F-2250A0CB16DE}"/>
          </ac:spMkLst>
        </pc:spChg>
        <pc:spChg chg="mod">
          <ac:chgData name="Higdon, Stephanie" userId="bf7a1f66-f712-4821-b8c0-d4facede87de" providerId="ADAL" clId="{8D434BD3-7071-4A13-ACEE-5AED9BD4933D}" dt="2026-03-17T17:43:37.787" v="2698" actId="20577"/>
          <ac:spMkLst>
            <pc:docMk/>
            <pc:sldMk cId="2769759119" sldId="315"/>
            <ac:spMk id="3" creationId="{B2821687-4AE2-D27D-6E8B-A581E5D06CAA}"/>
          </ac:spMkLst>
        </pc:spChg>
      </pc:sldChg>
      <pc:sldChg chg="modSp add mod ord">
        <pc:chgData name="Higdon, Stephanie" userId="bf7a1f66-f712-4821-b8c0-d4facede87de" providerId="ADAL" clId="{8D434BD3-7071-4A13-ACEE-5AED9BD4933D}" dt="2026-04-15T16:49:02.407" v="3005" actId="1076"/>
        <pc:sldMkLst>
          <pc:docMk/>
          <pc:sldMk cId="241142005" sldId="316"/>
        </pc:sldMkLst>
        <pc:spChg chg="mod">
          <ac:chgData name="Higdon, Stephanie" userId="bf7a1f66-f712-4821-b8c0-d4facede87de" providerId="ADAL" clId="{8D434BD3-7071-4A13-ACEE-5AED9BD4933D}" dt="2026-04-15T16:48:38.688" v="3003" actId="12"/>
          <ac:spMkLst>
            <pc:docMk/>
            <pc:sldMk cId="241142005" sldId="316"/>
            <ac:spMk id="5" creationId="{A153CE9B-0051-DDDB-4180-21464E5D7CBF}"/>
          </ac:spMkLst>
        </pc:spChg>
        <pc:spChg chg="mod">
          <ac:chgData name="Higdon, Stephanie" userId="bf7a1f66-f712-4821-b8c0-d4facede87de" providerId="ADAL" clId="{8D434BD3-7071-4A13-ACEE-5AED9BD4933D}" dt="2026-04-15T16:49:02.407" v="3005" actId="1076"/>
          <ac:spMkLst>
            <pc:docMk/>
            <pc:sldMk cId="241142005" sldId="316"/>
            <ac:spMk id="6" creationId="{6CF72113-118A-FD57-1DE8-4AFEE51E1A71}"/>
          </ac:spMkLst>
        </pc:spChg>
        <pc:spChg chg="mod">
          <ac:chgData name="Higdon, Stephanie" userId="bf7a1f66-f712-4821-b8c0-d4facede87de" providerId="ADAL" clId="{8D434BD3-7071-4A13-ACEE-5AED9BD4933D}" dt="2026-04-15T16:43:08.930" v="2851"/>
          <ac:spMkLst>
            <pc:docMk/>
            <pc:sldMk cId="241142005" sldId="316"/>
            <ac:spMk id="219" creationId="{05B2034E-9DE4-7DF9-77EE-5E86FA85B66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f994b887b6_2_4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4" name="Google Shape;194;g2f994b887b6_2_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a:extLst>
            <a:ext uri="{FF2B5EF4-FFF2-40B4-BE49-F238E27FC236}">
              <a16:creationId xmlns:a16="http://schemas.microsoft.com/office/drawing/2014/main" id="{F543CFED-5022-4627-E148-76727C9735A8}"/>
            </a:ext>
          </a:extLst>
        </p:cNvPr>
        <p:cNvGrpSpPr/>
        <p:nvPr/>
      </p:nvGrpSpPr>
      <p:grpSpPr>
        <a:xfrm>
          <a:off x="0" y="0"/>
          <a:ext cx="0" cy="0"/>
          <a:chOff x="0" y="0"/>
          <a:chExt cx="0" cy="0"/>
        </a:xfrm>
      </p:grpSpPr>
      <p:sp>
        <p:nvSpPr>
          <p:cNvPr id="216" name="Google Shape;216;g2f994b887b6_2_512:notes">
            <a:extLst>
              <a:ext uri="{FF2B5EF4-FFF2-40B4-BE49-F238E27FC236}">
                <a16:creationId xmlns:a16="http://schemas.microsoft.com/office/drawing/2014/main" id="{F2FC4BA2-B500-9F83-33C2-ACD8CEF7AF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2f994b887b6_2_512:notes">
            <a:extLst>
              <a:ext uri="{FF2B5EF4-FFF2-40B4-BE49-F238E27FC236}">
                <a16:creationId xmlns:a16="http://schemas.microsoft.com/office/drawing/2014/main" id="{AD557E88-958C-8787-B58A-635B401D336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3873922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out these questions to students before they watch the video.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32992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B6EBC-A22D-4719-0B92-196FF93D78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E3006D-3A3D-AA1C-D0C1-1CE05ED2B7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06FD65-C4F9-DE89-A00B-4A407B2AE02A}"/>
              </a:ext>
            </a:extLst>
          </p:cNvPr>
          <p:cNvSpPr>
            <a:spLocks noGrp="1"/>
          </p:cNvSpPr>
          <p:nvPr>
            <p:ph type="body" idx="1"/>
          </p:nvPr>
        </p:nvSpPr>
        <p:spPr/>
        <p:txBody>
          <a:bodyPr/>
          <a:lstStyle/>
          <a:p>
            <a:r>
              <a:rPr lang="en-US" dirty="0"/>
              <a:t>Hand out these questions to students before they watch the video. </a:t>
            </a:r>
          </a:p>
        </p:txBody>
      </p:sp>
      <p:sp>
        <p:nvSpPr>
          <p:cNvPr id="4" name="Slide Number Placeholder 3">
            <a:extLst>
              <a:ext uri="{FF2B5EF4-FFF2-40B4-BE49-F238E27FC236}">
                <a16:creationId xmlns:a16="http://schemas.microsoft.com/office/drawing/2014/main" id="{EBD6454F-ECCB-5987-D791-DDDD7320CA45}"/>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92980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22C18-8A47-8D59-ED27-637FACF8A7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EDE797-5A71-6201-96BF-5A42EBA0D0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9F17DE-1936-1104-D9F2-C1A8ADF6C86A}"/>
              </a:ext>
            </a:extLst>
          </p:cNvPr>
          <p:cNvSpPr>
            <a:spLocks noGrp="1"/>
          </p:cNvSpPr>
          <p:nvPr>
            <p:ph type="body" idx="1"/>
          </p:nvPr>
        </p:nvSpPr>
        <p:spPr/>
        <p:txBody>
          <a:bodyPr/>
          <a:lstStyle/>
          <a:p>
            <a:r>
              <a:rPr lang="en-US" dirty="0"/>
              <a:t>Hand out these questions to students before they watch the video. </a:t>
            </a:r>
          </a:p>
        </p:txBody>
      </p:sp>
      <p:sp>
        <p:nvSpPr>
          <p:cNvPr id="4" name="Slide Number Placeholder 3">
            <a:extLst>
              <a:ext uri="{FF2B5EF4-FFF2-40B4-BE49-F238E27FC236}">
                <a16:creationId xmlns:a16="http://schemas.microsoft.com/office/drawing/2014/main" id="{0870AA81-B80C-4F84-CCBF-93B1D1183CA4}"/>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15115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f994b887b6_2_5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2f994b887b6_2_5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f994b887b6_2_5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2f994b887b6_2_5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a:extLst>
            <a:ext uri="{FF2B5EF4-FFF2-40B4-BE49-F238E27FC236}">
              <a16:creationId xmlns:a16="http://schemas.microsoft.com/office/drawing/2014/main" id="{442D107F-F0F1-8EAC-458B-FB76453BB6AF}"/>
            </a:ext>
          </a:extLst>
        </p:cNvPr>
        <p:cNvGrpSpPr/>
        <p:nvPr/>
      </p:nvGrpSpPr>
      <p:grpSpPr>
        <a:xfrm>
          <a:off x="0" y="0"/>
          <a:ext cx="0" cy="0"/>
          <a:chOff x="0" y="0"/>
          <a:chExt cx="0" cy="0"/>
        </a:xfrm>
      </p:grpSpPr>
      <p:sp>
        <p:nvSpPr>
          <p:cNvPr id="216" name="Google Shape;216;g2f994b887b6_2_512:notes">
            <a:extLst>
              <a:ext uri="{FF2B5EF4-FFF2-40B4-BE49-F238E27FC236}">
                <a16:creationId xmlns:a16="http://schemas.microsoft.com/office/drawing/2014/main" id="{7DF382E9-A520-E862-9A4D-FAD6C4B80FA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2f994b887b6_2_512:notes">
            <a:extLst>
              <a:ext uri="{FF2B5EF4-FFF2-40B4-BE49-F238E27FC236}">
                <a16:creationId xmlns:a16="http://schemas.microsoft.com/office/drawing/2014/main" id="{C3D2642F-E999-6EC2-89E7-5903E4812C1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3280015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a:extLst>
            <a:ext uri="{FF2B5EF4-FFF2-40B4-BE49-F238E27FC236}">
              <a16:creationId xmlns:a16="http://schemas.microsoft.com/office/drawing/2014/main" id="{2D4B0DEB-2D81-6AB5-2959-F3106D571DD4}"/>
            </a:ext>
          </a:extLst>
        </p:cNvPr>
        <p:cNvGrpSpPr/>
        <p:nvPr/>
      </p:nvGrpSpPr>
      <p:grpSpPr>
        <a:xfrm>
          <a:off x="0" y="0"/>
          <a:ext cx="0" cy="0"/>
          <a:chOff x="0" y="0"/>
          <a:chExt cx="0" cy="0"/>
        </a:xfrm>
      </p:grpSpPr>
      <p:sp>
        <p:nvSpPr>
          <p:cNvPr id="216" name="Google Shape;216;g2f994b887b6_2_512:notes">
            <a:extLst>
              <a:ext uri="{FF2B5EF4-FFF2-40B4-BE49-F238E27FC236}">
                <a16:creationId xmlns:a16="http://schemas.microsoft.com/office/drawing/2014/main" id="{7942772D-AE1D-0468-1777-F3286B548C9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2f994b887b6_2_512:notes">
            <a:extLst>
              <a:ext uri="{FF2B5EF4-FFF2-40B4-BE49-F238E27FC236}">
                <a16:creationId xmlns:a16="http://schemas.microsoft.com/office/drawing/2014/main" id="{509D649B-ABE7-E442-E8C5-D3230D512F9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437297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a:extLst>
            <a:ext uri="{FF2B5EF4-FFF2-40B4-BE49-F238E27FC236}">
              <a16:creationId xmlns:a16="http://schemas.microsoft.com/office/drawing/2014/main" id="{C1314747-A55C-2A12-0AD7-F944A6618774}"/>
            </a:ext>
          </a:extLst>
        </p:cNvPr>
        <p:cNvGrpSpPr/>
        <p:nvPr/>
      </p:nvGrpSpPr>
      <p:grpSpPr>
        <a:xfrm>
          <a:off x="0" y="0"/>
          <a:ext cx="0" cy="0"/>
          <a:chOff x="0" y="0"/>
          <a:chExt cx="0" cy="0"/>
        </a:xfrm>
      </p:grpSpPr>
      <p:sp>
        <p:nvSpPr>
          <p:cNvPr id="216" name="Google Shape;216;g2f994b887b6_2_512:notes">
            <a:extLst>
              <a:ext uri="{FF2B5EF4-FFF2-40B4-BE49-F238E27FC236}">
                <a16:creationId xmlns:a16="http://schemas.microsoft.com/office/drawing/2014/main" id="{D45E273D-7733-1BF1-56A0-7583460EBC0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2f994b887b6_2_512:notes">
            <a:extLst>
              <a:ext uri="{FF2B5EF4-FFF2-40B4-BE49-F238E27FC236}">
                <a16:creationId xmlns:a16="http://schemas.microsoft.com/office/drawing/2014/main" id="{2F00956F-274D-A119-5A82-CD99DAD1F76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2435961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a:extLst>
            <a:ext uri="{FF2B5EF4-FFF2-40B4-BE49-F238E27FC236}">
              <a16:creationId xmlns:a16="http://schemas.microsoft.com/office/drawing/2014/main" id="{59F253EF-C95A-3651-0DCA-C53F30372E49}"/>
            </a:ext>
          </a:extLst>
        </p:cNvPr>
        <p:cNvGrpSpPr/>
        <p:nvPr/>
      </p:nvGrpSpPr>
      <p:grpSpPr>
        <a:xfrm>
          <a:off x="0" y="0"/>
          <a:ext cx="0" cy="0"/>
          <a:chOff x="0" y="0"/>
          <a:chExt cx="0" cy="0"/>
        </a:xfrm>
      </p:grpSpPr>
      <p:sp>
        <p:nvSpPr>
          <p:cNvPr id="216" name="Google Shape;216;g2f994b887b6_2_512:notes">
            <a:extLst>
              <a:ext uri="{FF2B5EF4-FFF2-40B4-BE49-F238E27FC236}">
                <a16:creationId xmlns:a16="http://schemas.microsoft.com/office/drawing/2014/main" id="{1BF8E222-436A-608D-4286-17866F20FAE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2f994b887b6_2_512:notes">
            <a:extLst>
              <a:ext uri="{FF2B5EF4-FFF2-40B4-BE49-F238E27FC236}">
                <a16:creationId xmlns:a16="http://schemas.microsoft.com/office/drawing/2014/main" id="{39956722-282E-981A-AE30-1EA006A7A0C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4157106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f994b887b6_2_4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g2f994b887b6_2_4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f994b887b6_2_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g2f994b887b6_2_5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f994b887b6_2_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f994b887b6_2_5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f994b887b6_2_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g2f994b887b6_2_5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f994b887b6_2_5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2f994b887b6_2_5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Share the scenario and hand out meteorology reports to each team.</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a:extLst>
            <a:ext uri="{FF2B5EF4-FFF2-40B4-BE49-F238E27FC236}">
              <a16:creationId xmlns:a16="http://schemas.microsoft.com/office/drawing/2014/main" id="{A911FB0F-8335-65E2-848D-C3C3209C2A9B}"/>
            </a:ext>
          </a:extLst>
        </p:cNvPr>
        <p:cNvGrpSpPr/>
        <p:nvPr/>
      </p:nvGrpSpPr>
      <p:grpSpPr>
        <a:xfrm>
          <a:off x="0" y="0"/>
          <a:ext cx="0" cy="0"/>
          <a:chOff x="0" y="0"/>
          <a:chExt cx="0" cy="0"/>
        </a:xfrm>
      </p:grpSpPr>
      <p:sp>
        <p:nvSpPr>
          <p:cNvPr id="210" name="Google Shape;210;g2f994b887b6_2_507:notes">
            <a:extLst>
              <a:ext uri="{FF2B5EF4-FFF2-40B4-BE49-F238E27FC236}">
                <a16:creationId xmlns:a16="http://schemas.microsoft.com/office/drawing/2014/main" id="{7220FC70-9F53-37D4-985E-BF36C278FD3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2f994b887b6_2_507:notes">
            <a:extLst>
              <a:ext uri="{FF2B5EF4-FFF2-40B4-BE49-F238E27FC236}">
                <a16:creationId xmlns:a16="http://schemas.microsoft.com/office/drawing/2014/main" id="{0793A074-DB60-8BDD-0DD3-55C674CFF06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Tree>
    <p:extLst>
      <p:ext uri="{BB962C8B-B14F-4D97-AF65-F5344CB8AC3E}">
        <p14:creationId xmlns:p14="http://schemas.microsoft.com/office/powerpoint/2010/main" val="3382445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f994b887b6_2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2f994b887b6_2_5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Hand out Building Task Cards</a:t>
            </a:r>
            <a:endParaRPr/>
          </a:p>
          <a:p>
            <a:pPr marL="0" lvl="0" indent="0" algn="l" rtl="0">
              <a:lnSpc>
                <a:spcPct val="100000"/>
              </a:lnSpc>
              <a:spcBef>
                <a:spcPts val="0"/>
              </a:spcBef>
              <a:spcAft>
                <a:spcPts val="0"/>
              </a:spcAft>
              <a:buSzPts val="1400"/>
              <a:buNone/>
            </a:pPr>
            <a:r>
              <a:rPr lang="en-US"/>
              <a:t>Review constraints.</a:t>
            </a:r>
            <a:endParaRPr/>
          </a:p>
          <a:p>
            <a:pPr marL="0" lvl="0" indent="0" algn="l" rtl="0">
              <a:lnSpc>
                <a:spcPct val="100000"/>
              </a:lnSpc>
              <a:spcBef>
                <a:spcPts val="0"/>
              </a:spcBef>
              <a:spcAft>
                <a:spcPts val="0"/>
              </a:spcAft>
              <a:buSzPts val="1400"/>
              <a:buNone/>
            </a:pPr>
            <a:r>
              <a:rPr lang="en-US"/>
              <a:t>Share Testing Procedures.</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a:extLst>
            <a:ext uri="{FF2B5EF4-FFF2-40B4-BE49-F238E27FC236}">
              <a16:creationId xmlns:a16="http://schemas.microsoft.com/office/drawing/2014/main" id="{89AA0F3F-30A0-023D-B3ED-077094339EF1}"/>
            </a:ext>
          </a:extLst>
        </p:cNvPr>
        <p:cNvGrpSpPr/>
        <p:nvPr/>
      </p:nvGrpSpPr>
      <p:grpSpPr>
        <a:xfrm>
          <a:off x="0" y="0"/>
          <a:ext cx="0" cy="0"/>
          <a:chOff x="0" y="0"/>
          <a:chExt cx="0" cy="0"/>
        </a:xfrm>
      </p:grpSpPr>
      <p:sp>
        <p:nvSpPr>
          <p:cNvPr id="216" name="Google Shape;216;g2f994b887b6_2_512:notes">
            <a:extLst>
              <a:ext uri="{FF2B5EF4-FFF2-40B4-BE49-F238E27FC236}">
                <a16:creationId xmlns:a16="http://schemas.microsoft.com/office/drawing/2014/main" id="{5BE776CB-ED39-9E25-3F16-A913A1014FB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2f994b887b6_2_512:notes">
            <a:extLst>
              <a:ext uri="{FF2B5EF4-FFF2-40B4-BE49-F238E27FC236}">
                <a16:creationId xmlns:a16="http://schemas.microsoft.com/office/drawing/2014/main" id="{9EDF5E58-BE95-037C-AC41-23A0061E46B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Students may not start building at this point- They first need to get approval for their design from the teacher. </a:t>
            </a:r>
            <a:endParaRPr dirty="0"/>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505492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a:extLst>
            <a:ext uri="{FF2B5EF4-FFF2-40B4-BE49-F238E27FC236}">
              <a16:creationId xmlns:a16="http://schemas.microsoft.com/office/drawing/2014/main" id="{0C0E92C8-C6EF-69D4-93F5-5584BC8D4B0A}"/>
            </a:ext>
          </a:extLst>
        </p:cNvPr>
        <p:cNvGrpSpPr/>
        <p:nvPr/>
      </p:nvGrpSpPr>
      <p:grpSpPr>
        <a:xfrm>
          <a:off x="0" y="0"/>
          <a:ext cx="0" cy="0"/>
          <a:chOff x="0" y="0"/>
          <a:chExt cx="0" cy="0"/>
        </a:xfrm>
      </p:grpSpPr>
      <p:sp>
        <p:nvSpPr>
          <p:cNvPr id="216" name="Google Shape;216;g2f994b887b6_2_512:notes">
            <a:extLst>
              <a:ext uri="{FF2B5EF4-FFF2-40B4-BE49-F238E27FC236}">
                <a16:creationId xmlns:a16="http://schemas.microsoft.com/office/drawing/2014/main" id="{CA6757C2-7ED3-3C01-4A9E-361A93CCC77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2f994b887b6_2_512:notes">
            <a:extLst>
              <a:ext uri="{FF2B5EF4-FFF2-40B4-BE49-F238E27FC236}">
                <a16:creationId xmlns:a16="http://schemas.microsoft.com/office/drawing/2014/main" id="{623D7053-685F-9696-C852-05047A55BF3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3663087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a:extLst>
            <a:ext uri="{FF2B5EF4-FFF2-40B4-BE49-F238E27FC236}">
              <a16:creationId xmlns:a16="http://schemas.microsoft.com/office/drawing/2014/main" id="{8A44B0DD-3D33-D058-898D-C54ADA9B6C48}"/>
            </a:ext>
          </a:extLst>
        </p:cNvPr>
        <p:cNvGrpSpPr/>
        <p:nvPr/>
      </p:nvGrpSpPr>
      <p:grpSpPr>
        <a:xfrm>
          <a:off x="0" y="0"/>
          <a:ext cx="0" cy="0"/>
          <a:chOff x="0" y="0"/>
          <a:chExt cx="0" cy="0"/>
        </a:xfrm>
      </p:grpSpPr>
      <p:sp>
        <p:nvSpPr>
          <p:cNvPr id="216" name="Google Shape;216;g2f994b887b6_2_512:notes">
            <a:extLst>
              <a:ext uri="{FF2B5EF4-FFF2-40B4-BE49-F238E27FC236}">
                <a16:creationId xmlns:a16="http://schemas.microsoft.com/office/drawing/2014/main" id="{B0B4D50C-3E73-1591-5CC7-FCFAFB2E448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2f994b887b6_2_512:notes">
            <a:extLst>
              <a:ext uri="{FF2B5EF4-FFF2-40B4-BE49-F238E27FC236}">
                <a16:creationId xmlns:a16="http://schemas.microsoft.com/office/drawing/2014/main" id="{B3F95DE5-CFDD-A292-194A-B22332B59EA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3957415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g2f99b5d5b96_0_7"/>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g2f99b5d5b96_0_7"/>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g2f99b5d5b96_0_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g2f99b5d5b96_0_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g2f99b5d5b96_0_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2" name="Google Shape;22;g2f99b5d5b96_0_7"/>
          <p:cNvPicPr preferRelativeResize="0"/>
          <p:nvPr/>
        </p:nvPicPr>
        <p:blipFill rotWithShape="1">
          <a:blip r:embed="rId2">
            <a:alphaModFix/>
          </a:blip>
          <a:srcRect/>
          <a:stretch/>
        </p:blipFill>
        <p:spPr>
          <a:xfrm>
            <a:off x="0" y="0"/>
            <a:ext cx="914400" cy="137087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2"/>
        <p:cNvGrpSpPr/>
        <p:nvPr/>
      </p:nvGrpSpPr>
      <p:grpSpPr>
        <a:xfrm>
          <a:off x="0" y="0"/>
          <a:ext cx="0" cy="0"/>
          <a:chOff x="0" y="0"/>
          <a:chExt cx="0" cy="0"/>
        </a:xfrm>
      </p:grpSpPr>
      <p:sp>
        <p:nvSpPr>
          <p:cNvPr id="103" name="Google Shape;103;g2f99b5d5b96_0_81"/>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g2f99b5d5b96_0_81"/>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g2f99b5d5b96_0_8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g2f99b5d5b96_0_8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g2f99b5d5b96_0_8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g2f99b5d5b96_0_1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g2f99b5d5b96_0_1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g2f99b5d5b96_0_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g2f99b5d5b96_0_1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g2f99b5d5b96_0_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9" name="Google Shape;29;g2f99b5d5b96_0_14"/>
          <p:cNvPicPr preferRelativeResize="0"/>
          <p:nvPr/>
        </p:nvPicPr>
        <p:blipFill rotWithShape="1">
          <a:blip r:embed="rId2">
            <a:alphaModFix/>
          </a:blip>
          <a:srcRect/>
          <a:stretch/>
        </p:blipFill>
        <p:spPr>
          <a:xfrm>
            <a:off x="0" y="0"/>
            <a:ext cx="914400" cy="137087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5"/>
        <p:cNvGrpSpPr/>
        <p:nvPr/>
      </p:nvGrpSpPr>
      <p:grpSpPr>
        <a:xfrm>
          <a:off x="0" y="0"/>
          <a:ext cx="0" cy="0"/>
          <a:chOff x="0" y="0"/>
          <a:chExt cx="0" cy="0"/>
        </a:xfrm>
      </p:grpSpPr>
      <p:sp>
        <p:nvSpPr>
          <p:cNvPr id="36" name="Google Shape;36;g2f99b5d5b96_0_58"/>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g2f99b5d5b96_0_58"/>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8" name="Google Shape;38;g2f99b5d5b96_0_58"/>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9" name="Google Shape;39;g2f99b5d5b96_0_5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g2f99b5d5b96_0_5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g2f99b5d5b96_0_5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2" name="Google Shape;42;g2f99b5d5b96_0_58"/>
          <p:cNvPicPr preferRelativeResize="0"/>
          <p:nvPr/>
        </p:nvPicPr>
        <p:blipFill rotWithShape="1">
          <a:blip r:embed="rId2">
            <a:alphaModFix/>
          </a:blip>
          <a:srcRect/>
          <a:stretch/>
        </p:blipFill>
        <p:spPr>
          <a:xfrm>
            <a:off x="0" y="19050"/>
            <a:ext cx="914479" cy="137171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8"/>
        <p:cNvGrpSpPr/>
        <p:nvPr/>
      </p:nvGrpSpPr>
      <p:grpSpPr>
        <a:xfrm>
          <a:off x="0" y="0"/>
          <a:ext cx="0" cy="0"/>
          <a:chOff x="0" y="0"/>
          <a:chExt cx="0" cy="0"/>
        </a:xfrm>
      </p:grpSpPr>
      <p:sp>
        <p:nvSpPr>
          <p:cNvPr id="59" name="Google Shape;59;g2fa88f14149_0_98"/>
          <p:cNvSpPr txBox="1">
            <a:spLocks noGrp="1"/>
          </p:cNvSpPr>
          <p:nvPr>
            <p:ph type="title"/>
          </p:nvPr>
        </p:nvSpPr>
        <p:spPr>
          <a:xfrm>
            <a:off x="415600" y="593367"/>
            <a:ext cx="11360700" cy="763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g2fa88f14149_0_98"/>
          <p:cNvSpPr txBox="1">
            <a:spLocks noGrp="1"/>
          </p:cNvSpPr>
          <p:nvPr>
            <p:ph type="body" idx="1"/>
          </p:nvPr>
        </p:nvSpPr>
        <p:spPr>
          <a:xfrm>
            <a:off x="415600" y="1536633"/>
            <a:ext cx="5333100" cy="4555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000"/>
              </a:spcBef>
              <a:spcAft>
                <a:spcPts val="0"/>
              </a:spcAft>
              <a:buSzPts val="1900"/>
              <a:buChar char="•"/>
              <a:defRPr sz="1900"/>
            </a:lvl1pPr>
            <a:lvl2pPr marL="914400" lvl="1" indent="-330200" algn="l">
              <a:lnSpc>
                <a:spcPct val="90000"/>
              </a:lnSpc>
              <a:spcBef>
                <a:spcPts val="500"/>
              </a:spcBef>
              <a:spcAft>
                <a:spcPts val="0"/>
              </a:spcAft>
              <a:buSzPts val="1600"/>
              <a:buChar char="•"/>
              <a:defRPr sz="1600"/>
            </a:lvl2pPr>
            <a:lvl3pPr marL="1371600" lvl="2" indent="-330200" algn="l">
              <a:lnSpc>
                <a:spcPct val="90000"/>
              </a:lnSpc>
              <a:spcBef>
                <a:spcPts val="500"/>
              </a:spcBef>
              <a:spcAft>
                <a:spcPts val="0"/>
              </a:spcAft>
              <a:buSzPts val="1600"/>
              <a:buChar char="•"/>
              <a:defRPr sz="16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30200" algn="l">
              <a:lnSpc>
                <a:spcPct val="90000"/>
              </a:lnSpc>
              <a:spcBef>
                <a:spcPts val="500"/>
              </a:spcBef>
              <a:spcAft>
                <a:spcPts val="0"/>
              </a:spcAft>
              <a:buSzPts val="1600"/>
              <a:buChar char="•"/>
              <a:defRPr sz="1600"/>
            </a:lvl6pPr>
            <a:lvl7pPr marL="3200400" lvl="6" indent="-330200" algn="l">
              <a:lnSpc>
                <a:spcPct val="90000"/>
              </a:lnSpc>
              <a:spcBef>
                <a:spcPts val="500"/>
              </a:spcBef>
              <a:spcAft>
                <a:spcPts val="0"/>
              </a:spcAft>
              <a:buSzPts val="1600"/>
              <a:buChar char="•"/>
              <a:defRPr sz="1600"/>
            </a:lvl7pPr>
            <a:lvl8pPr marL="3657600" lvl="7" indent="-330200" algn="l">
              <a:lnSpc>
                <a:spcPct val="90000"/>
              </a:lnSpc>
              <a:spcBef>
                <a:spcPts val="500"/>
              </a:spcBef>
              <a:spcAft>
                <a:spcPts val="0"/>
              </a:spcAft>
              <a:buSzPts val="1600"/>
              <a:buChar char="•"/>
              <a:defRPr sz="1600"/>
            </a:lvl8pPr>
            <a:lvl9pPr marL="4114800" lvl="8" indent="-330200" algn="l">
              <a:lnSpc>
                <a:spcPct val="90000"/>
              </a:lnSpc>
              <a:spcBef>
                <a:spcPts val="500"/>
              </a:spcBef>
              <a:spcAft>
                <a:spcPts val="0"/>
              </a:spcAft>
              <a:buSzPts val="1600"/>
              <a:buChar char="•"/>
              <a:defRPr sz="1600"/>
            </a:lvl9pPr>
          </a:lstStyle>
          <a:p>
            <a:endParaRPr/>
          </a:p>
        </p:txBody>
      </p:sp>
      <p:sp>
        <p:nvSpPr>
          <p:cNvPr id="61" name="Google Shape;61;g2fa88f14149_0_98"/>
          <p:cNvSpPr txBox="1">
            <a:spLocks noGrp="1"/>
          </p:cNvSpPr>
          <p:nvPr>
            <p:ph type="body" idx="2"/>
          </p:nvPr>
        </p:nvSpPr>
        <p:spPr>
          <a:xfrm>
            <a:off x="6443200" y="1536633"/>
            <a:ext cx="5333100" cy="4555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000"/>
              </a:spcBef>
              <a:spcAft>
                <a:spcPts val="0"/>
              </a:spcAft>
              <a:buSzPts val="1900"/>
              <a:buChar char="•"/>
              <a:defRPr sz="1900"/>
            </a:lvl1pPr>
            <a:lvl2pPr marL="914400" lvl="1" indent="-330200" algn="l">
              <a:lnSpc>
                <a:spcPct val="90000"/>
              </a:lnSpc>
              <a:spcBef>
                <a:spcPts val="500"/>
              </a:spcBef>
              <a:spcAft>
                <a:spcPts val="0"/>
              </a:spcAft>
              <a:buSzPts val="1600"/>
              <a:buChar char="•"/>
              <a:defRPr sz="1600"/>
            </a:lvl2pPr>
            <a:lvl3pPr marL="1371600" lvl="2" indent="-330200" algn="l">
              <a:lnSpc>
                <a:spcPct val="90000"/>
              </a:lnSpc>
              <a:spcBef>
                <a:spcPts val="500"/>
              </a:spcBef>
              <a:spcAft>
                <a:spcPts val="0"/>
              </a:spcAft>
              <a:buSzPts val="1600"/>
              <a:buChar char="•"/>
              <a:defRPr sz="16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30200" algn="l">
              <a:lnSpc>
                <a:spcPct val="90000"/>
              </a:lnSpc>
              <a:spcBef>
                <a:spcPts val="500"/>
              </a:spcBef>
              <a:spcAft>
                <a:spcPts val="0"/>
              </a:spcAft>
              <a:buSzPts val="1600"/>
              <a:buChar char="•"/>
              <a:defRPr sz="1600"/>
            </a:lvl6pPr>
            <a:lvl7pPr marL="3200400" lvl="6" indent="-330200" algn="l">
              <a:lnSpc>
                <a:spcPct val="90000"/>
              </a:lnSpc>
              <a:spcBef>
                <a:spcPts val="500"/>
              </a:spcBef>
              <a:spcAft>
                <a:spcPts val="0"/>
              </a:spcAft>
              <a:buSzPts val="1600"/>
              <a:buChar char="•"/>
              <a:defRPr sz="1600"/>
            </a:lvl7pPr>
            <a:lvl8pPr marL="3657600" lvl="7" indent="-330200" algn="l">
              <a:lnSpc>
                <a:spcPct val="90000"/>
              </a:lnSpc>
              <a:spcBef>
                <a:spcPts val="500"/>
              </a:spcBef>
              <a:spcAft>
                <a:spcPts val="0"/>
              </a:spcAft>
              <a:buSzPts val="1600"/>
              <a:buChar char="•"/>
              <a:defRPr sz="1600"/>
            </a:lvl8pPr>
            <a:lvl9pPr marL="4114800" lvl="8" indent="-330200" algn="l">
              <a:lnSpc>
                <a:spcPct val="90000"/>
              </a:lnSpc>
              <a:spcBef>
                <a:spcPts val="500"/>
              </a:spcBef>
              <a:spcAft>
                <a:spcPts val="0"/>
              </a:spcAft>
              <a:buSzPts val="1600"/>
              <a:buChar char="•"/>
              <a:defRPr sz="1600"/>
            </a:lvl9pPr>
          </a:lstStyle>
          <a:p>
            <a:endParaRPr/>
          </a:p>
        </p:txBody>
      </p:sp>
      <p:sp>
        <p:nvSpPr>
          <p:cNvPr id="62" name="Google Shape;62;g2fa88f14149_0_98"/>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3"/>
        <p:cNvGrpSpPr/>
        <p:nvPr/>
      </p:nvGrpSpPr>
      <p:grpSpPr>
        <a:xfrm>
          <a:off x="0" y="0"/>
          <a:ext cx="0" cy="0"/>
          <a:chOff x="0" y="0"/>
          <a:chExt cx="0" cy="0"/>
        </a:xfrm>
      </p:grpSpPr>
      <p:sp>
        <p:nvSpPr>
          <p:cNvPr id="64" name="Google Shape;64;g2f99b5d5b96_0_21"/>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g2f99b5d5b96_0_21"/>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6" name="Google Shape;66;g2f99b5d5b96_0_2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g2f99b5d5b96_0_2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g2f99b5d5b96_0_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9" name="Google Shape;69;g2f99b5d5b96_0_21"/>
          <p:cNvPicPr preferRelativeResize="0"/>
          <p:nvPr/>
        </p:nvPicPr>
        <p:blipFill rotWithShape="1">
          <a:blip r:embed="rId2">
            <a:alphaModFix/>
          </a:blip>
          <a:srcRect/>
          <a:stretch/>
        </p:blipFill>
        <p:spPr>
          <a:xfrm>
            <a:off x="0" y="0"/>
            <a:ext cx="634291" cy="950933"/>
          </a:xfrm>
          <a:prstGeom prst="rect">
            <a:avLst/>
          </a:prstGeom>
          <a:noFill/>
          <a:ln>
            <a:noFill/>
          </a:ln>
        </p:spPr>
      </p:pic>
      <p:pic>
        <p:nvPicPr>
          <p:cNvPr id="70" name="Google Shape;70;g2f99b5d5b96_0_21"/>
          <p:cNvPicPr preferRelativeResize="0"/>
          <p:nvPr/>
        </p:nvPicPr>
        <p:blipFill rotWithShape="1">
          <a:blip r:embed="rId2">
            <a:alphaModFix/>
          </a:blip>
          <a:srcRect/>
          <a:stretch/>
        </p:blipFill>
        <p:spPr>
          <a:xfrm>
            <a:off x="-2" y="-1"/>
            <a:ext cx="914400" cy="137087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1"/>
        <p:cNvGrpSpPr/>
        <p:nvPr/>
      </p:nvGrpSpPr>
      <p:grpSpPr>
        <a:xfrm>
          <a:off x="0" y="0"/>
          <a:ext cx="0" cy="0"/>
          <a:chOff x="0" y="0"/>
          <a:chExt cx="0" cy="0"/>
        </a:xfrm>
      </p:grpSpPr>
      <p:sp>
        <p:nvSpPr>
          <p:cNvPr id="72" name="Google Shape;72;g2f99b5d5b96_0_37"/>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g2f99b5d5b96_0_37"/>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4" name="Google Shape;74;g2f99b5d5b96_0_37"/>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g2f99b5d5b96_0_37"/>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6" name="Google Shape;76;g2f99b5d5b96_0_37"/>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g2f99b5d5b96_0_3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g2f99b5d5b96_0_3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g2f99b5d5b96_0_3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80" name="Google Shape;80;g2f99b5d5b96_0_37"/>
          <p:cNvPicPr preferRelativeResize="0"/>
          <p:nvPr/>
        </p:nvPicPr>
        <p:blipFill rotWithShape="1">
          <a:blip r:embed="rId2">
            <a:alphaModFix/>
          </a:blip>
          <a:srcRect/>
          <a:stretch/>
        </p:blipFill>
        <p:spPr>
          <a:xfrm>
            <a:off x="-1" y="-1"/>
            <a:ext cx="914400" cy="137087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g2f99b5d5b96_0_4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g2f99b5d5b96_0_4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g2f99b5d5b96_0_4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g2f99b5d5b96_0_4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86" name="Google Shape;86;g2f99b5d5b96_0_47"/>
          <p:cNvPicPr preferRelativeResize="0"/>
          <p:nvPr/>
        </p:nvPicPr>
        <p:blipFill rotWithShape="1">
          <a:blip r:embed="rId2">
            <a:alphaModFix/>
          </a:blip>
          <a:srcRect/>
          <a:stretch/>
        </p:blipFill>
        <p:spPr>
          <a:xfrm>
            <a:off x="-1" y="-1"/>
            <a:ext cx="914400" cy="137087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7"/>
        <p:cNvGrpSpPr/>
        <p:nvPr/>
      </p:nvGrpSpPr>
      <p:grpSpPr>
        <a:xfrm>
          <a:off x="0" y="0"/>
          <a:ext cx="0" cy="0"/>
          <a:chOff x="0" y="0"/>
          <a:chExt cx="0" cy="0"/>
        </a:xfrm>
      </p:grpSpPr>
      <p:sp>
        <p:nvSpPr>
          <p:cNvPr id="88" name="Google Shape;88;g2f99b5d5b96_0_66"/>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g2f99b5d5b96_0_66"/>
          <p:cNvSpPr>
            <a:spLocks noGrp="1"/>
          </p:cNvSpPr>
          <p:nvPr>
            <p:ph type="pic" idx="2"/>
          </p:nvPr>
        </p:nvSpPr>
        <p:spPr>
          <a:xfrm>
            <a:off x="5183188" y="987425"/>
            <a:ext cx="6172200" cy="4873500"/>
          </a:xfrm>
          <a:prstGeom prst="rect">
            <a:avLst/>
          </a:prstGeom>
          <a:noFill/>
          <a:ln>
            <a:noFill/>
          </a:ln>
        </p:spPr>
      </p:sp>
      <p:sp>
        <p:nvSpPr>
          <p:cNvPr id="90" name="Google Shape;90;g2f99b5d5b96_0_66"/>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1" name="Google Shape;91;g2f99b5d5b96_0_6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g2f99b5d5b96_0_6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g2f99b5d5b96_0_6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94" name="Google Shape;94;g2f99b5d5b96_0_66"/>
          <p:cNvPicPr preferRelativeResize="0"/>
          <p:nvPr/>
        </p:nvPicPr>
        <p:blipFill rotWithShape="1">
          <a:blip r:embed="rId2">
            <a:alphaModFix/>
          </a:blip>
          <a:srcRect/>
          <a:stretch/>
        </p:blipFill>
        <p:spPr>
          <a:xfrm>
            <a:off x="-1" y="-1"/>
            <a:ext cx="914400" cy="137087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5"/>
        <p:cNvGrpSpPr/>
        <p:nvPr/>
      </p:nvGrpSpPr>
      <p:grpSpPr>
        <a:xfrm>
          <a:off x="0" y="0"/>
          <a:ext cx="0" cy="0"/>
          <a:chOff x="0" y="0"/>
          <a:chExt cx="0" cy="0"/>
        </a:xfrm>
      </p:grpSpPr>
      <p:sp>
        <p:nvSpPr>
          <p:cNvPr id="96" name="Google Shape;96;g2f99b5d5b96_0_7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g2f99b5d5b96_0_74"/>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g2f99b5d5b96_0_7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g2f99b5d5b96_0_7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g2f99b5d5b96_0_7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01" name="Google Shape;101;g2f99b5d5b96_0_74"/>
          <p:cNvPicPr preferRelativeResize="0"/>
          <p:nvPr/>
        </p:nvPicPr>
        <p:blipFill rotWithShape="1">
          <a:blip r:embed="rId2">
            <a:alphaModFix/>
          </a:blip>
          <a:srcRect/>
          <a:stretch/>
        </p:blipFill>
        <p:spPr>
          <a:xfrm>
            <a:off x="-1" y="-1"/>
            <a:ext cx="914400" cy="137087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2f99b5d5b96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g2f99b5d5b96_0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g2f99b5d5b96_0_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g2f99b5d5b96_0_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g2f99b5d5b96_0_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g2f99b5d5b96_0_0"/>
          <p:cNvPicPr preferRelativeResize="0"/>
          <p:nvPr/>
        </p:nvPicPr>
        <p:blipFill rotWithShape="1">
          <a:blip r:embed="rId12">
            <a:alphaModFix/>
          </a:blip>
          <a:srcRect/>
          <a:stretch/>
        </p:blipFill>
        <p:spPr>
          <a:xfrm>
            <a:off x="0" y="0"/>
            <a:ext cx="634291" cy="95093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6" r:id="rId4"/>
    <p:sldLayoutId id="2147483657" r:id="rId5"/>
    <p:sldLayoutId id="2147483658" r:id="rId6"/>
    <p:sldLayoutId id="2147483659" r:id="rId7"/>
    <p:sldLayoutId id="2147483660" r:id="rId8"/>
    <p:sldLayoutId id="2147483661" r:id="rId9"/>
    <p:sldLayoutId id="214748366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A3kkB7RC6Ls?feature=oembed" TargetMode="Externa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youtu.be/p-Z3gs4nWI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frrGnR-viK8?feature=oembed"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2f994b887b6_2_493"/>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b="1" dirty="0">
                <a:solidFill>
                  <a:srgbClr val="863A3A"/>
                </a:solidFill>
                <a:latin typeface="Arial"/>
                <a:ea typeface="Arial"/>
                <a:cs typeface="Arial"/>
                <a:sym typeface="Arial"/>
              </a:rPr>
              <a:t>Resilient</a:t>
            </a:r>
            <a:r>
              <a:rPr lang="en-US" b="1" dirty="0">
                <a:solidFill>
                  <a:srgbClr val="990000"/>
                </a:solidFill>
                <a:latin typeface="Arial"/>
                <a:ea typeface="Arial"/>
                <a:cs typeface="Arial"/>
                <a:sym typeface="Arial"/>
              </a:rPr>
              <a:t> Designs</a:t>
            </a:r>
            <a:endParaRPr b="1" dirty="0">
              <a:solidFill>
                <a:srgbClr val="990000"/>
              </a:solidFill>
              <a:latin typeface="Arial"/>
              <a:ea typeface="Arial"/>
              <a:cs typeface="Arial"/>
              <a:sym typeface="Arial"/>
            </a:endParaRPr>
          </a:p>
        </p:txBody>
      </p:sp>
      <p:sp>
        <p:nvSpPr>
          <p:cNvPr id="197" name="Google Shape;197;g2f994b887b6_2_49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p>
            <a:pPr marL="0" lvl="0" indent="0" algn="ctr" rtl="0">
              <a:lnSpc>
                <a:spcPct val="116250"/>
              </a:lnSpc>
              <a:spcBef>
                <a:spcPts val="0"/>
              </a:spcBef>
              <a:spcAft>
                <a:spcPts val="0"/>
              </a:spcAft>
              <a:buClr>
                <a:schemeClr val="dk1"/>
              </a:buClr>
              <a:buSzPts val="1100"/>
              <a:buNone/>
            </a:pPr>
            <a:endParaRPr sz="3000"/>
          </a:p>
          <a:p>
            <a:pPr marL="0" lvl="0" indent="0" algn="ctr" rtl="0">
              <a:lnSpc>
                <a:spcPct val="116250"/>
              </a:lnSpc>
              <a:spcBef>
                <a:spcPts val="0"/>
              </a:spcBef>
              <a:spcAft>
                <a:spcPts val="0"/>
              </a:spcAft>
              <a:buClr>
                <a:schemeClr val="dk1"/>
              </a:buClr>
              <a:buSzPts val="1100"/>
              <a:buFont typeface="Arial"/>
              <a:buNone/>
            </a:pPr>
            <a:r>
              <a:rPr lang="en-US" sz="2900">
                <a:latin typeface="Arial"/>
                <a:ea typeface="Arial"/>
                <a:cs typeface="Arial"/>
                <a:sym typeface="Arial"/>
              </a:rPr>
              <a:t>adapted from the the lesson</a:t>
            </a:r>
            <a:r>
              <a:rPr lang="en-US" sz="2900" i="1">
                <a:latin typeface="Arial"/>
                <a:ea typeface="Arial"/>
                <a:cs typeface="Arial"/>
                <a:sym typeface="Arial"/>
              </a:rPr>
              <a:t> “3, 2, 1…Natural Disaster”</a:t>
            </a:r>
            <a:endParaRPr sz="2900" i="1">
              <a:latin typeface="Arial"/>
              <a:ea typeface="Arial"/>
              <a:cs typeface="Arial"/>
              <a:sym typeface="Arial"/>
            </a:endParaRPr>
          </a:p>
          <a:p>
            <a:pPr marL="0" lvl="0" indent="0" algn="ctr" rtl="0">
              <a:lnSpc>
                <a:spcPct val="116250"/>
              </a:lnSpc>
              <a:spcBef>
                <a:spcPts val="0"/>
              </a:spcBef>
              <a:spcAft>
                <a:spcPts val="0"/>
              </a:spcAft>
              <a:buClr>
                <a:schemeClr val="dk1"/>
              </a:buClr>
              <a:buSzPts val="1100"/>
              <a:buFont typeface="Arial"/>
              <a:buNone/>
            </a:pPr>
            <a:r>
              <a:rPr lang="en-US" sz="2900">
                <a:latin typeface="Arial"/>
                <a:ea typeface="Arial"/>
                <a:cs typeface="Arial"/>
                <a:sym typeface="Arial"/>
              </a:rPr>
              <a:t>by the </a:t>
            </a:r>
            <a:r>
              <a:rPr lang="en-US" sz="2900" i="1">
                <a:latin typeface="Arial"/>
                <a:ea typeface="Arial"/>
                <a:cs typeface="Arial"/>
                <a:sym typeface="Arial"/>
              </a:rPr>
              <a:t>Oak Ridge Institute for Science and Education</a:t>
            </a:r>
            <a:endParaRPr sz="290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8">
          <a:extLst>
            <a:ext uri="{FF2B5EF4-FFF2-40B4-BE49-F238E27FC236}">
              <a16:creationId xmlns:a16="http://schemas.microsoft.com/office/drawing/2014/main" id="{F196D997-2EB0-2E62-AEEE-1A920FBF57FF}"/>
            </a:ext>
          </a:extLst>
        </p:cNvPr>
        <p:cNvGrpSpPr/>
        <p:nvPr/>
      </p:nvGrpSpPr>
      <p:grpSpPr>
        <a:xfrm>
          <a:off x="0" y="0"/>
          <a:ext cx="0" cy="0"/>
          <a:chOff x="0" y="0"/>
          <a:chExt cx="0" cy="0"/>
        </a:xfrm>
      </p:grpSpPr>
      <p:sp>
        <p:nvSpPr>
          <p:cNvPr id="219" name="Google Shape;219;g2f994b887b6_2_512">
            <a:extLst>
              <a:ext uri="{FF2B5EF4-FFF2-40B4-BE49-F238E27FC236}">
                <a16:creationId xmlns:a16="http://schemas.microsoft.com/office/drawing/2014/main" id="{5F02C0CB-E6E9-9A3C-4C31-E78FF535AB4A}"/>
              </a:ext>
            </a:extLst>
          </p:cNvPr>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b="1" dirty="0">
                <a:solidFill>
                  <a:srgbClr val="990000"/>
                </a:solidFill>
                <a:latin typeface="Arial"/>
                <a:ea typeface="Arial"/>
                <a:cs typeface="Arial"/>
                <a:sym typeface="Arial"/>
              </a:rPr>
              <a:t>Day 1 Closing</a:t>
            </a:r>
            <a:endParaRPr b="1" dirty="0">
              <a:solidFill>
                <a:srgbClr val="990000"/>
              </a:solidFill>
              <a:latin typeface="Arial"/>
              <a:ea typeface="Arial"/>
              <a:cs typeface="Arial"/>
              <a:sym typeface="Arial"/>
            </a:endParaRPr>
          </a:p>
        </p:txBody>
      </p:sp>
      <p:sp>
        <p:nvSpPr>
          <p:cNvPr id="220" name="Google Shape;220;g2f994b887b6_2_512">
            <a:extLst>
              <a:ext uri="{FF2B5EF4-FFF2-40B4-BE49-F238E27FC236}">
                <a16:creationId xmlns:a16="http://schemas.microsoft.com/office/drawing/2014/main" id="{7DFB7479-8567-5A2B-4D1A-A0669CE4BC6D}"/>
              </a:ext>
            </a:extLst>
          </p:cNvPr>
          <p:cNvSpPr txBox="1">
            <a:spLocks noGrp="1"/>
          </p:cNvSpPr>
          <p:nvPr>
            <p:ph type="body" idx="1"/>
          </p:nvPr>
        </p:nvSpPr>
        <p:spPr>
          <a:xfrm>
            <a:off x="5231016" y="1460972"/>
            <a:ext cx="6699504" cy="4450969"/>
          </a:xfrm>
          <a:prstGeom prst="rect">
            <a:avLst/>
          </a:prstGeom>
          <a:noFill/>
          <a:ln>
            <a:noFill/>
          </a:ln>
        </p:spPr>
        <p:txBody>
          <a:bodyPr spcFirstLastPara="1" wrap="square" lIns="91425" tIns="45700" rIns="91425" bIns="45700" anchor="t" anchorCtr="0">
            <a:noAutofit/>
          </a:bodyPr>
          <a:lstStyle/>
          <a:p>
            <a:pPr marL="0" lvl="0" indent="0">
              <a:lnSpc>
                <a:spcPct val="109090"/>
              </a:lnSpc>
              <a:spcBef>
                <a:spcPts val="1200"/>
              </a:spcBef>
              <a:buSzPts val="1100"/>
              <a:buNone/>
            </a:pPr>
            <a:r>
              <a:rPr lang="en-US" sz="2400" b="1" dirty="0">
                <a:solidFill>
                  <a:srgbClr val="990000"/>
                </a:solidFill>
                <a:latin typeface="Arial"/>
                <a:ea typeface="Arial"/>
                <a:cs typeface="Arial"/>
                <a:sym typeface="Arial"/>
              </a:rPr>
              <a:t>FORTITUDE – WOWAČÍŊTAŊKA</a:t>
            </a:r>
          </a:p>
          <a:p>
            <a:pPr marL="0" lvl="0" indent="0">
              <a:lnSpc>
                <a:spcPct val="116250"/>
              </a:lnSpc>
              <a:spcBef>
                <a:spcPts val="1200"/>
              </a:spcBef>
              <a:buSzPts val="1100"/>
              <a:buNone/>
            </a:pPr>
            <a:r>
              <a:rPr lang="en-US" sz="2400" i="1" dirty="0">
                <a:solidFill>
                  <a:srgbClr val="353333"/>
                </a:solidFill>
                <a:latin typeface="Arial"/>
                <a:ea typeface="Arial"/>
                <a:cs typeface="Arial"/>
                <a:sym typeface="Arial"/>
              </a:rPr>
              <a:t>Fortitude</a:t>
            </a:r>
            <a:r>
              <a:rPr lang="en-US" sz="2400" dirty="0">
                <a:solidFill>
                  <a:srgbClr val="353333"/>
                </a:solidFill>
                <a:latin typeface="Arial"/>
                <a:ea typeface="Arial"/>
                <a:cs typeface="Arial"/>
                <a:sym typeface="Arial"/>
              </a:rPr>
              <a:t> means facing danger or challenges with courage, strength, and confidence. Believing in oneself allows a person to face challenges. Fortitude includes the ability to come to terms with problems, accept them, and to find a solution that is good for everyone.</a:t>
            </a:r>
          </a:p>
          <a:p>
            <a:pPr marL="0" lvl="0" indent="0">
              <a:lnSpc>
                <a:spcPct val="116250"/>
              </a:lnSpc>
              <a:spcBef>
                <a:spcPts val="1200"/>
              </a:spcBef>
              <a:buSzPts val="1100"/>
              <a:buNone/>
            </a:pPr>
            <a:endParaRPr lang="en-US" sz="2400" dirty="0">
              <a:solidFill>
                <a:srgbClr val="353333"/>
              </a:solidFill>
              <a:latin typeface="Arial"/>
              <a:ea typeface="Arial"/>
              <a:cs typeface="Arial"/>
              <a:sym typeface="Arial"/>
            </a:endParaRPr>
          </a:p>
          <a:p>
            <a:pPr lvl="0" indent="-381000" algn="r">
              <a:lnSpc>
                <a:spcPct val="109090"/>
              </a:lnSpc>
              <a:spcBef>
                <a:spcPts val="0"/>
              </a:spcBef>
              <a:buClr>
                <a:srgbClr val="353333"/>
              </a:buClr>
              <a:buSzPts val="2400"/>
              <a:buChar char="-"/>
            </a:pPr>
            <a:r>
              <a:rPr lang="en-US" sz="2400" i="1" dirty="0">
                <a:solidFill>
                  <a:srgbClr val="353333"/>
                </a:solidFill>
                <a:latin typeface="Arial"/>
                <a:ea typeface="Arial"/>
                <a:cs typeface="Arial"/>
                <a:sym typeface="Arial"/>
              </a:rPr>
              <a:t>from Lakota Value </a:t>
            </a:r>
            <a:r>
              <a:rPr lang="en-US" sz="2400" i="1" dirty="0" err="1">
                <a:solidFill>
                  <a:srgbClr val="353333"/>
                </a:solidFill>
                <a:latin typeface="Arial"/>
                <a:ea typeface="Arial"/>
                <a:cs typeface="Arial"/>
                <a:sym typeface="Arial"/>
              </a:rPr>
              <a:t>Akta</a:t>
            </a:r>
            <a:r>
              <a:rPr lang="en-US" sz="2400" i="1" dirty="0">
                <a:solidFill>
                  <a:srgbClr val="353333"/>
                </a:solidFill>
                <a:latin typeface="Arial"/>
                <a:ea typeface="Arial"/>
                <a:cs typeface="Arial"/>
                <a:sym typeface="Arial"/>
              </a:rPr>
              <a:t> Lakota </a:t>
            </a:r>
          </a:p>
          <a:p>
            <a:pPr lvl="0" indent="0" algn="r">
              <a:lnSpc>
                <a:spcPct val="109090"/>
              </a:lnSpc>
              <a:spcBef>
                <a:spcPts val="0"/>
              </a:spcBef>
              <a:buSzPts val="3200"/>
              <a:buNone/>
            </a:pPr>
            <a:r>
              <a:rPr lang="en-US" sz="2400" i="1" dirty="0">
                <a:solidFill>
                  <a:srgbClr val="353333"/>
                </a:solidFill>
                <a:latin typeface="Arial"/>
                <a:ea typeface="Arial"/>
                <a:cs typeface="Arial"/>
                <a:sym typeface="Arial"/>
              </a:rPr>
              <a:t>Cultural Center</a:t>
            </a:r>
            <a:endParaRPr lang="en-US" sz="2400" i="1" dirty="0"/>
          </a:p>
        </p:txBody>
      </p:sp>
      <p:sp>
        <p:nvSpPr>
          <p:cNvPr id="2" name="Google Shape;207;g2f994b887b6_2_502">
            <a:extLst>
              <a:ext uri="{FF2B5EF4-FFF2-40B4-BE49-F238E27FC236}">
                <a16:creationId xmlns:a16="http://schemas.microsoft.com/office/drawing/2014/main" id="{9236AA85-F4F3-7F80-210F-C678C84B12F1}"/>
              </a:ext>
            </a:extLst>
          </p:cNvPr>
          <p:cNvSpPr txBox="1">
            <a:spLocks/>
          </p:cNvSpPr>
          <p:nvPr/>
        </p:nvSpPr>
        <p:spPr>
          <a:xfrm>
            <a:off x="196328" y="1690825"/>
            <a:ext cx="4768863" cy="2999232"/>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76200">
              <a:lnSpc>
                <a:spcPct val="116250"/>
              </a:lnSpc>
              <a:spcBef>
                <a:spcPts val="1200"/>
              </a:spcBef>
              <a:buClr>
                <a:srgbClr val="990000"/>
              </a:buClr>
              <a:buSzPts val="2400"/>
            </a:pPr>
            <a:r>
              <a:rPr lang="en-US" sz="2400" dirty="0">
                <a:solidFill>
                  <a:schemeClr val="tx1"/>
                </a:solidFill>
                <a:latin typeface="Arial"/>
                <a:ea typeface="Arial"/>
                <a:cs typeface="Arial"/>
                <a:sym typeface="Arial"/>
              </a:rPr>
              <a:t>Revisit the quote about Fortitude. </a:t>
            </a:r>
          </a:p>
          <a:p>
            <a:pPr marL="76200">
              <a:lnSpc>
                <a:spcPct val="116250"/>
              </a:lnSpc>
              <a:spcBef>
                <a:spcPts val="1200"/>
              </a:spcBef>
              <a:buClr>
                <a:srgbClr val="990000"/>
              </a:buClr>
              <a:buSzPts val="2400"/>
            </a:pPr>
            <a:r>
              <a:rPr lang="en-US" sz="2400" dirty="0">
                <a:solidFill>
                  <a:schemeClr val="tx1"/>
                </a:solidFill>
                <a:latin typeface="Arial"/>
                <a:ea typeface="Arial"/>
                <a:cs typeface="Arial"/>
                <a:sym typeface="Arial"/>
              </a:rPr>
              <a:t>Reflect and respond:</a:t>
            </a:r>
          </a:p>
          <a:p>
            <a:pPr marL="76200" algn="just">
              <a:lnSpc>
                <a:spcPct val="116250"/>
              </a:lnSpc>
              <a:spcBef>
                <a:spcPts val="1200"/>
              </a:spcBef>
              <a:buClr>
                <a:srgbClr val="990000"/>
              </a:buClr>
              <a:buSzPts val="2400"/>
            </a:pPr>
            <a:r>
              <a:rPr lang="en-US" sz="2400" i="1" dirty="0">
                <a:solidFill>
                  <a:schemeClr val="tx1"/>
                </a:solidFill>
                <a:latin typeface="Arial"/>
                <a:ea typeface="Arial"/>
                <a:cs typeface="Arial"/>
                <a:sym typeface="Arial"/>
              </a:rPr>
              <a:t>What actions could you show if you were faced with your assigned weather event?</a:t>
            </a:r>
          </a:p>
        </p:txBody>
      </p:sp>
      <p:sp>
        <p:nvSpPr>
          <p:cNvPr id="3" name="TextBox 2">
            <a:extLst>
              <a:ext uri="{FF2B5EF4-FFF2-40B4-BE49-F238E27FC236}">
                <a16:creationId xmlns:a16="http://schemas.microsoft.com/office/drawing/2014/main" id="{59FED955-D8FC-951B-C697-41A52BCBB9EF}"/>
              </a:ext>
            </a:extLst>
          </p:cNvPr>
          <p:cNvSpPr txBox="1"/>
          <p:nvPr/>
        </p:nvSpPr>
        <p:spPr>
          <a:xfrm>
            <a:off x="196328" y="4652318"/>
            <a:ext cx="5495544" cy="2585323"/>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My weather event is: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To show fortitude and find a solution to my problem that is good for everyone in my family and community I would… </a:t>
            </a:r>
          </a:p>
          <a:p>
            <a:endParaRPr lang="en-US" dirty="0"/>
          </a:p>
          <a:p>
            <a:endParaRPr lang="en-US" dirty="0"/>
          </a:p>
          <a:p>
            <a:endParaRPr lang="en-US" dirty="0"/>
          </a:p>
        </p:txBody>
      </p:sp>
    </p:spTree>
    <p:extLst>
      <p:ext uri="{BB962C8B-B14F-4D97-AF65-F5344CB8AC3E}">
        <p14:creationId xmlns:p14="http://schemas.microsoft.com/office/powerpoint/2010/main" val="256549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a:extLst>
            <a:ext uri="{FF2B5EF4-FFF2-40B4-BE49-F238E27FC236}">
              <a16:creationId xmlns:a16="http://schemas.microsoft.com/office/drawing/2014/main" id="{C7CCF51D-6DCC-3D6C-4BD7-2C81FE4A0426}"/>
            </a:ext>
          </a:extLst>
        </p:cNvPr>
        <p:cNvGrpSpPr/>
        <p:nvPr/>
      </p:nvGrpSpPr>
      <p:grpSpPr>
        <a:xfrm>
          <a:off x="0" y="0"/>
          <a:ext cx="0" cy="0"/>
          <a:chOff x="0" y="0"/>
          <a:chExt cx="0" cy="0"/>
        </a:xfrm>
      </p:grpSpPr>
      <p:sp>
        <p:nvSpPr>
          <p:cNvPr id="219" name="Google Shape;219;g2f994b887b6_2_512">
            <a:extLst>
              <a:ext uri="{FF2B5EF4-FFF2-40B4-BE49-F238E27FC236}">
                <a16:creationId xmlns:a16="http://schemas.microsoft.com/office/drawing/2014/main" id="{1B4E58CD-41BD-FFCB-C1DF-B6464AC74AFE}"/>
              </a:ext>
            </a:extLst>
          </p:cNvPr>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b="1" dirty="0">
                <a:solidFill>
                  <a:srgbClr val="990000"/>
                </a:solidFill>
                <a:latin typeface="Arial"/>
                <a:ea typeface="Arial"/>
                <a:cs typeface="Arial"/>
                <a:sym typeface="Arial"/>
              </a:rPr>
              <a:t>Day 1 Closing</a:t>
            </a:r>
            <a:endParaRPr b="1" dirty="0">
              <a:solidFill>
                <a:srgbClr val="990000"/>
              </a:solidFill>
              <a:latin typeface="Arial"/>
              <a:ea typeface="Arial"/>
              <a:cs typeface="Arial"/>
              <a:sym typeface="Arial"/>
            </a:endParaRPr>
          </a:p>
        </p:txBody>
      </p:sp>
      <p:sp>
        <p:nvSpPr>
          <p:cNvPr id="5" name="Text Placeholder 4">
            <a:extLst>
              <a:ext uri="{FF2B5EF4-FFF2-40B4-BE49-F238E27FC236}">
                <a16:creationId xmlns:a16="http://schemas.microsoft.com/office/drawing/2014/main" id="{88BF178A-B562-1D76-AC1F-31C342C69D0A}"/>
              </a:ext>
            </a:extLst>
          </p:cNvPr>
          <p:cNvSpPr>
            <a:spLocks noGrp="1"/>
          </p:cNvSpPr>
          <p:nvPr>
            <p:ph type="body" idx="1"/>
          </p:nvPr>
        </p:nvSpPr>
        <p:spPr>
          <a:xfrm>
            <a:off x="838200" y="1798193"/>
            <a:ext cx="10515600" cy="4351200"/>
          </a:xfrm>
        </p:spPr>
        <p:txBody>
          <a:bodyPr>
            <a:normAutofit fontScale="92500" lnSpcReduction="10000"/>
          </a:bodyPr>
          <a:lstStyle/>
          <a:p>
            <a:pPr marL="114300" indent="0">
              <a:buNone/>
            </a:pPr>
            <a:r>
              <a:rPr lang="en-US" dirty="0"/>
              <a:t>What are other Oceti Sakowin values/virtues you practiced today?</a:t>
            </a:r>
          </a:p>
          <a:p>
            <a:pPr marL="114300" indent="0">
              <a:buNone/>
            </a:pPr>
            <a:r>
              <a:rPr lang="en-US" dirty="0"/>
              <a:t>How did you show/demonstrate these values?</a:t>
            </a:r>
          </a:p>
          <a:p>
            <a:pPr marL="114300" indent="0">
              <a:buNone/>
            </a:pPr>
            <a:endParaRPr lang="en-US" dirty="0"/>
          </a:p>
          <a:p>
            <a:pPr marL="114300" indent="0">
              <a:buNone/>
            </a:pPr>
            <a:r>
              <a:rPr lang="en-US" dirty="0"/>
              <a:t>Examples to choose from:</a:t>
            </a:r>
          </a:p>
          <a:p>
            <a:r>
              <a:rPr lang="en-US" dirty="0"/>
              <a:t>Gathers one strength, be industrious and make an effort- </a:t>
            </a:r>
            <a:r>
              <a:rPr lang="en-US" dirty="0" err="1"/>
              <a:t>Bdiheiciya</a:t>
            </a:r>
            <a:endParaRPr lang="en-US" dirty="0"/>
          </a:p>
          <a:p>
            <a:r>
              <a:rPr lang="en-US" dirty="0"/>
              <a:t>Bravery and Courage- </a:t>
            </a:r>
            <a:r>
              <a:rPr lang="en-US" dirty="0" err="1"/>
              <a:t>Woohitika</a:t>
            </a:r>
            <a:endParaRPr lang="en-US" dirty="0"/>
          </a:p>
          <a:p>
            <a:r>
              <a:rPr lang="en-US" dirty="0"/>
              <a:t>Compassion and Kindness- </a:t>
            </a:r>
            <a:r>
              <a:rPr lang="en-US" dirty="0" err="1"/>
              <a:t>Wowaunila</a:t>
            </a:r>
            <a:endParaRPr lang="en-US" dirty="0"/>
          </a:p>
          <a:p>
            <a:r>
              <a:rPr lang="en-US" dirty="0"/>
              <a:t>Wisdom- </a:t>
            </a:r>
            <a:r>
              <a:rPr lang="en-US" dirty="0" err="1"/>
              <a:t>Woksape</a:t>
            </a:r>
            <a:endParaRPr lang="en-US" dirty="0"/>
          </a:p>
          <a:p>
            <a:r>
              <a:rPr lang="en-US" dirty="0"/>
              <a:t>Generosity- </a:t>
            </a:r>
            <a:r>
              <a:rPr lang="en-US" dirty="0" err="1"/>
              <a:t>Wowachantognake</a:t>
            </a:r>
            <a:endParaRPr lang="en-US" dirty="0"/>
          </a:p>
          <a:p>
            <a:pPr marL="114300" indent="0">
              <a:buNone/>
            </a:pPr>
            <a:endParaRPr lang="en-US" dirty="0"/>
          </a:p>
        </p:txBody>
      </p:sp>
      <p:sp>
        <p:nvSpPr>
          <p:cNvPr id="6" name="TextBox 5">
            <a:extLst>
              <a:ext uri="{FF2B5EF4-FFF2-40B4-BE49-F238E27FC236}">
                <a16:creationId xmlns:a16="http://schemas.microsoft.com/office/drawing/2014/main" id="{A31AE276-A48A-D84D-DAF6-815EC814281B}"/>
              </a:ext>
            </a:extLst>
          </p:cNvPr>
          <p:cNvSpPr txBox="1"/>
          <p:nvPr/>
        </p:nvSpPr>
        <p:spPr>
          <a:xfrm>
            <a:off x="7271314" y="4646216"/>
            <a:ext cx="4743612" cy="184665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 demonstrated:</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 demonstrated this value when…</a:t>
            </a:r>
          </a:p>
          <a:p>
            <a:endParaRPr lang="en-US" dirty="0"/>
          </a:p>
          <a:p>
            <a:endParaRPr lang="en-US" dirty="0"/>
          </a:p>
          <a:p>
            <a:endParaRPr lang="en-US" dirty="0"/>
          </a:p>
        </p:txBody>
      </p:sp>
    </p:spTree>
    <p:extLst>
      <p:ext uri="{BB962C8B-B14F-4D97-AF65-F5344CB8AC3E}">
        <p14:creationId xmlns:p14="http://schemas.microsoft.com/office/powerpoint/2010/main" val="2618442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a:extLst>
            <a:ext uri="{FF2B5EF4-FFF2-40B4-BE49-F238E27FC236}">
              <a16:creationId xmlns:a16="http://schemas.microsoft.com/office/drawing/2014/main" id="{1292097A-DDF0-E39C-1C0E-728384A6C1B2}"/>
            </a:ext>
          </a:extLst>
        </p:cNvPr>
        <p:cNvGrpSpPr/>
        <p:nvPr/>
      </p:nvGrpSpPr>
      <p:grpSpPr>
        <a:xfrm>
          <a:off x="0" y="0"/>
          <a:ext cx="0" cy="0"/>
          <a:chOff x="0" y="0"/>
          <a:chExt cx="0" cy="0"/>
        </a:xfrm>
      </p:grpSpPr>
      <p:sp>
        <p:nvSpPr>
          <p:cNvPr id="219" name="Google Shape;219;g2f994b887b6_2_512">
            <a:extLst>
              <a:ext uri="{FF2B5EF4-FFF2-40B4-BE49-F238E27FC236}">
                <a16:creationId xmlns:a16="http://schemas.microsoft.com/office/drawing/2014/main" id="{05B2034E-9DE4-7DF9-77EE-5E86FA85B66B}"/>
              </a:ext>
            </a:extLst>
          </p:cNvPr>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lvl="0"/>
            <a:r>
              <a:rPr lang="en-US" b="1" dirty="0">
                <a:solidFill>
                  <a:srgbClr val="863A3A"/>
                </a:solidFill>
              </a:rPr>
              <a:t>Day 2 Warm up</a:t>
            </a:r>
            <a:br>
              <a:rPr lang="en-US" b="1" dirty="0">
                <a:solidFill>
                  <a:srgbClr val="863A3A"/>
                </a:solidFill>
              </a:rPr>
            </a:br>
            <a:r>
              <a:rPr lang="en-US" dirty="0">
                <a:solidFill>
                  <a:srgbClr val="863A3A"/>
                </a:solidFill>
              </a:rPr>
              <a:t>Today you will build your resilient home!</a:t>
            </a:r>
            <a:endParaRPr b="1" dirty="0">
              <a:solidFill>
                <a:srgbClr val="990000"/>
              </a:solidFill>
              <a:latin typeface="Arial"/>
              <a:ea typeface="Arial"/>
              <a:cs typeface="Arial"/>
              <a:sym typeface="Arial"/>
            </a:endParaRPr>
          </a:p>
        </p:txBody>
      </p:sp>
      <p:sp>
        <p:nvSpPr>
          <p:cNvPr id="5" name="Text Placeholder 4">
            <a:extLst>
              <a:ext uri="{FF2B5EF4-FFF2-40B4-BE49-F238E27FC236}">
                <a16:creationId xmlns:a16="http://schemas.microsoft.com/office/drawing/2014/main" id="{A153CE9B-0051-DDDB-4180-21464E5D7CBF}"/>
              </a:ext>
            </a:extLst>
          </p:cNvPr>
          <p:cNvSpPr>
            <a:spLocks noGrp="1"/>
          </p:cNvSpPr>
          <p:nvPr>
            <p:ph type="body" idx="1"/>
          </p:nvPr>
        </p:nvSpPr>
        <p:spPr>
          <a:xfrm>
            <a:off x="838200" y="1798193"/>
            <a:ext cx="10515600" cy="4351200"/>
          </a:xfrm>
        </p:spPr>
        <p:txBody>
          <a:bodyPr>
            <a:normAutofit fontScale="92500" lnSpcReduction="20000"/>
          </a:bodyPr>
          <a:lstStyle/>
          <a:p>
            <a:pPr marL="114300" indent="0">
              <a:buNone/>
            </a:pPr>
            <a:r>
              <a:rPr lang="en-US" dirty="0"/>
              <a:t>Which Oceti Sakowin values/virtues will you focus on today to help your team build a successful home?</a:t>
            </a:r>
          </a:p>
          <a:p>
            <a:pPr marL="114300" indent="0">
              <a:buNone/>
            </a:pPr>
            <a:r>
              <a:rPr lang="en-US" dirty="0"/>
              <a:t>How will you show/demonstrate these values?</a:t>
            </a:r>
          </a:p>
          <a:p>
            <a:pPr marL="114300" indent="0">
              <a:buNone/>
            </a:pPr>
            <a:endParaRPr lang="en-US" dirty="0"/>
          </a:p>
          <a:p>
            <a:pPr marL="114300" indent="0">
              <a:buNone/>
            </a:pPr>
            <a:r>
              <a:rPr lang="en-US" dirty="0"/>
              <a:t>Examples to choose from:</a:t>
            </a:r>
          </a:p>
          <a:p>
            <a:r>
              <a:rPr lang="en-US" dirty="0"/>
              <a:t>Gathers one strength, be industrious and make an effort- </a:t>
            </a:r>
            <a:r>
              <a:rPr lang="en-US" dirty="0" err="1"/>
              <a:t>Bdiheiciya</a:t>
            </a:r>
            <a:endParaRPr lang="en-US" dirty="0"/>
          </a:p>
          <a:p>
            <a:r>
              <a:rPr lang="en-US" dirty="0"/>
              <a:t>Bravery and Courage- </a:t>
            </a:r>
            <a:r>
              <a:rPr lang="en-US" dirty="0" err="1"/>
              <a:t>Woohitika</a:t>
            </a:r>
            <a:endParaRPr lang="en-US" dirty="0"/>
          </a:p>
          <a:p>
            <a:r>
              <a:rPr lang="en-US" dirty="0"/>
              <a:t>Compassion and Kindness- </a:t>
            </a:r>
            <a:r>
              <a:rPr lang="en-US" dirty="0" err="1"/>
              <a:t>Wowaunila</a:t>
            </a:r>
            <a:endParaRPr lang="en-US" dirty="0"/>
          </a:p>
          <a:p>
            <a:r>
              <a:rPr lang="en-US" dirty="0"/>
              <a:t>Wisdom- </a:t>
            </a:r>
            <a:r>
              <a:rPr lang="en-US" dirty="0" err="1"/>
              <a:t>Woksape</a:t>
            </a:r>
            <a:endParaRPr lang="en-US" dirty="0"/>
          </a:p>
          <a:p>
            <a:r>
              <a:rPr lang="en-US" dirty="0"/>
              <a:t>Generosity- </a:t>
            </a:r>
            <a:r>
              <a:rPr lang="en-US" dirty="0" err="1"/>
              <a:t>Wowachantognake</a:t>
            </a:r>
            <a:endParaRPr lang="en-US" dirty="0"/>
          </a:p>
          <a:p>
            <a:pPr marL="114300" indent="0">
              <a:buNone/>
            </a:pPr>
            <a:endParaRPr lang="en-US" dirty="0"/>
          </a:p>
        </p:txBody>
      </p:sp>
      <p:sp>
        <p:nvSpPr>
          <p:cNvPr id="6" name="TextBox 5">
            <a:extLst>
              <a:ext uri="{FF2B5EF4-FFF2-40B4-BE49-F238E27FC236}">
                <a16:creationId xmlns:a16="http://schemas.microsoft.com/office/drawing/2014/main" id="{6CF72113-118A-FD57-1DE8-4AFEE51E1A71}"/>
              </a:ext>
            </a:extLst>
          </p:cNvPr>
          <p:cNvSpPr txBox="1"/>
          <p:nvPr/>
        </p:nvSpPr>
        <p:spPr>
          <a:xfrm>
            <a:off x="7557753" y="4646216"/>
            <a:ext cx="4743612" cy="184665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 will show: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 will show this value by…</a:t>
            </a:r>
          </a:p>
          <a:p>
            <a:endParaRPr lang="en-US" dirty="0"/>
          </a:p>
          <a:p>
            <a:endParaRPr lang="en-US" dirty="0"/>
          </a:p>
          <a:p>
            <a:endParaRPr lang="en-US" dirty="0"/>
          </a:p>
        </p:txBody>
      </p:sp>
    </p:spTree>
    <p:extLst>
      <p:ext uri="{BB962C8B-B14F-4D97-AF65-F5344CB8AC3E}">
        <p14:creationId xmlns:p14="http://schemas.microsoft.com/office/powerpoint/2010/main" val="241142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6B1AE-0855-1734-53F1-52940835EE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8CE557-9E7A-35F1-EBCE-5AFE108BE810}"/>
              </a:ext>
            </a:extLst>
          </p:cNvPr>
          <p:cNvSpPr>
            <a:spLocks noGrp="1"/>
          </p:cNvSpPr>
          <p:nvPr>
            <p:ph type="title"/>
          </p:nvPr>
        </p:nvSpPr>
        <p:spPr/>
        <p:txBody>
          <a:bodyPr>
            <a:normAutofit/>
          </a:bodyPr>
          <a:lstStyle/>
          <a:p>
            <a:r>
              <a:rPr lang="en-US" b="1" dirty="0">
                <a:solidFill>
                  <a:srgbClr val="863A3A"/>
                </a:solidFill>
              </a:rPr>
              <a:t>Before we build come up with </a:t>
            </a:r>
            <a:r>
              <a:rPr lang="en-US" b="1">
                <a:solidFill>
                  <a:srgbClr val="863A3A"/>
                </a:solidFill>
              </a:rPr>
              <a:t>a plan…</a:t>
            </a:r>
            <a:endParaRPr lang="en-US" b="1" dirty="0">
              <a:solidFill>
                <a:srgbClr val="863A3A"/>
              </a:solidFill>
            </a:endParaRPr>
          </a:p>
        </p:txBody>
      </p:sp>
      <p:sp>
        <p:nvSpPr>
          <p:cNvPr id="5" name="AutoShape 6">
            <a:extLst>
              <a:ext uri="{FF2B5EF4-FFF2-40B4-BE49-F238E27FC236}">
                <a16:creationId xmlns:a16="http://schemas.microsoft.com/office/drawing/2014/main" id="{6D618617-EF72-3620-AE99-CA6C7A2E9CD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 Placeholder 5">
            <a:extLst>
              <a:ext uri="{FF2B5EF4-FFF2-40B4-BE49-F238E27FC236}">
                <a16:creationId xmlns:a16="http://schemas.microsoft.com/office/drawing/2014/main" id="{DD62353D-2FCB-17A6-3691-387C3D01FA03}"/>
              </a:ext>
            </a:extLst>
          </p:cNvPr>
          <p:cNvSpPr>
            <a:spLocks noGrp="1"/>
          </p:cNvSpPr>
          <p:nvPr>
            <p:ph type="body" idx="1"/>
          </p:nvPr>
        </p:nvSpPr>
        <p:spPr>
          <a:xfrm>
            <a:off x="838200" y="1784733"/>
            <a:ext cx="10515600" cy="4387467"/>
          </a:xfrm>
        </p:spPr>
        <p:txBody>
          <a:bodyPr>
            <a:normAutofit/>
          </a:bodyPr>
          <a:lstStyle/>
          <a:p>
            <a:pPr marL="114300" indent="0">
              <a:buNone/>
            </a:pPr>
            <a:r>
              <a:rPr lang="en-US" dirty="0"/>
              <a:t>Talk with your team to decide how you will be sure everyone has a role in building today. </a:t>
            </a:r>
          </a:p>
          <a:p>
            <a:pPr marL="114300" indent="0">
              <a:buNone/>
            </a:pPr>
            <a:r>
              <a:rPr lang="en-US" dirty="0"/>
              <a:t>Which team members will help to get materials? AND How will every team member help in building?</a:t>
            </a:r>
          </a:p>
          <a:p>
            <a:pPr marL="114300" indent="0">
              <a:buNone/>
            </a:pPr>
            <a:r>
              <a:rPr lang="en-US" dirty="0"/>
              <a:t>If the building inspector notices that there only one team member had taken over the project and that there are team members not helping, your team could get a warning or permit (time out for building). </a:t>
            </a:r>
          </a:p>
          <a:p>
            <a:pPr marL="114300" indent="0">
              <a:buNone/>
            </a:pPr>
            <a:r>
              <a:rPr lang="en-US" dirty="0"/>
              <a:t>Work together to create a plan so that everyone has an active role. </a:t>
            </a:r>
          </a:p>
        </p:txBody>
      </p:sp>
    </p:spTree>
    <p:extLst>
      <p:ext uri="{BB962C8B-B14F-4D97-AF65-F5344CB8AC3E}">
        <p14:creationId xmlns:p14="http://schemas.microsoft.com/office/powerpoint/2010/main" val="2532267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25AEC-DDB0-C30D-BFE8-C6738ACA3E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F31D35-4E22-FC13-70CA-7918408E463F}"/>
              </a:ext>
            </a:extLst>
          </p:cNvPr>
          <p:cNvSpPr>
            <a:spLocks noGrp="1"/>
          </p:cNvSpPr>
          <p:nvPr>
            <p:ph type="title"/>
          </p:nvPr>
        </p:nvSpPr>
        <p:spPr/>
        <p:txBody>
          <a:bodyPr/>
          <a:lstStyle/>
          <a:p>
            <a:r>
              <a:rPr lang="en-US" b="1" dirty="0">
                <a:solidFill>
                  <a:srgbClr val="863A3A"/>
                </a:solidFill>
              </a:rPr>
              <a:t>Day 2 Be INNOVATIVE! </a:t>
            </a:r>
          </a:p>
        </p:txBody>
      </p:sp>
      <p:sp>
        <p:nvSpPr>
          <p:cNvPr id="5" name="AutoShape 6">
            <a:extLst>
              <a:ext uri="{FF2B5EF4-FFF2-40B4-BE49-F238E27FC236}">
                <a16:creationId xmlns:a16="http://schemas.microsoft.com/office/drawing/2014/main" id="{9013699E-B790-7AFD-45C0-6F491211EBE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 Placeholder 5">
            <a:extLst>
              <a:ext uri="{FF2B5EF4-FFF2-40B4-BE49-F238E27FC236}">
                <a16:creationId xmlns:a16="http://schemas.microsoft.com/office/drawing/2014/main" id="{CE1B6B57-0C38-D7F6-84A7-09DA7D378919}"/>
              </a:ext>
            </a:extLst>
          </p:cNvPr>
          <p:cNvSpPr>
            <a:spLocks noGrp="1"/>
          </p:cNvSpPr>
          <p:nvPr>
            <p:ph type="body" idx="1"/>
          </p:nvPr>
        </p:nvSpPr>
        <p:spPr>
          <a:xfrm>
            <a:off x="838200" y="1825625"/>
            <a:ext cx="10515600" cy="4346575"/>
          </a:xfrm>
        </p:spPr>
        <p:txBody>
          <a:bodyPr>
            <a:normAutofit lnSpcReduction="10000"/>
          </a:bodyPr>
          <a:lstStyle/>
          <a:p>
            <a:pPr marL="114300" indent="0">
              <a:buNone/>
            </a:pPr>
            <a:r>
              <a:rPr lang="en-US" dirty="0"/>
              <a:t>Watch this video about the homes being built in Pine Ridge, South Dakota. </a:t>
            </a:r>
          </a:p>
          <a:p>
            <a:pPr marL="114300" indent="0">
              <a:buNone/>
            </a:pPr>
            <a:r>
              <a:rPr lang="en-US" dirty="0"/>
              <a:t>Where do you see examples of:</a:t>
            </a:r>
          </a:p>
          <a:p>
            <a:r>
              <a:rPr lang="en-US" dirty="0"/>
              <a:t>The people in the video showing respect to place and environment?</a:t>
            </a:r>
          </a:p>
          <a:p>
            <a:r>
              <a:rPr lang="en-US" dirty="0"/>
              <a:t>Communities working together to promote the Oceti Sakowin way of life?</a:t>
            </a:r>
          </a:p>
          <a:p>
            <a:r>
              <a:rPr lang="en-US" dirty="0"/>
              <a:t>Strategies used by leaders to improve the gifts of the Oceti Sakowin people? </a:t>
            </a:r>
          </a:p>
          <a:p>
            <a:r>
              <a:rPr lang="en-US" dirty="0"/>
              <a:t>Wisdom, Innovation, Ambition, Compassion, Respect… Other Oceti Sakowin values and virtues?</a:t>
            </a:r>
          </a:p>
        </p:txBody>
      </p:sp>
    </p:spTree>
    <p:extLst>
      <p:ext uri="{BB962C8B-B14F-4D97-AF65-F5344CB8AC3E}">
        <p14:creationId xmlns:p14="http://schemas.microsoft.com/office/powerpoint/2010/main" val="845682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C0330-6085-DD50-3511-6D7BFEE1AD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706263-C076-808A-EFB4-4B68A8E8D3C3}"/>
              </a:ext>
            </a:extLst>
          </p:cNvPr>
          <p:cNvSpPr>
            <a:spLocks noGrp="1"/>
          </p:cNvSpPr>
          <p:nvPr>
            <p:ph type="title"/>
          </p:nvPr>
        </p:nvSpPr>
        <p:spPr/>
        <p:txBody>
          <a:bodyPr/>
          <a:lstStyle/>
          <a:p>
            <a:endParaRPr lang="en-US" b="1" dirty="0">
              <a:solidFill>
                <a:srgbClr val="863A3A"/>
              </a:solidFill>
            </a:endParaRPr>
          </a:p>
        </p:txBody>
      </p:sp>
      <p:sp>
        <p:nvSpPr>
          <p:cNvPr id="5" name="AutoShape 6">
            <a:extLst>
              <a:ext uri="{FF2B5EF4-FFF2-40B4-BE49-F238E27FC236}">
                <a16:creationId xmlns:a16="http://schemas.microsoft.com/office/drawing/2014/main" id="{BEA4B88C-E6BC-205C-B124-1EBE96C832F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Online Media 2" title="New Sustainable Housing Solution Based on Lakota Tipi | Native America | PBS">
            <a:hlinkClick r:id="" action="ppaction://media"/>
            <a:extLst>
              <a:ext uri="{FF2B5EF4-FFF2-40B4-BE49-F238E27FC236}">
                <a16:creationId xmlns:a16="http://schemas.microsoft.com/office/drawing/2014/main" id="{A4ED990C-7C91-3A0B-86D9-4E0E6F0BAB94}"/>
              </a:ext>
            </a:extLst>
          </p:cNvPr>
          <p:cNvPicPr>
            <a:picLocks noRot="1" noChangeAspect="1"/>
          </p:cNvPicPr>
          <p:nvPr>
            <a:videoFile r:link="rId1"/>
          </p:nvPr>
        </p:nvPicPr>
        <p:blipFill>
          <a:blip r:embed="rId4"/>
          <a:stretch>
            <a:fillRect/>
          </a:stretch>
        </p:blipFill>
        <p:spPr>
          <a:xfrm>
            <a:off x="465712" y="365125"/>
            <a:ext cx="11249887" cy="6356186"/>
          </a:xfrm>
          <a:prstGeom prst="rect">
            <a:avLst/>
          </a:prstGeom>
        </p:spPr>
      </p:pic>
    </p:spTree>
    <p:extLst>
      <p:ext uri="{BB962C8B-B14F-4D97-AF65-F5344CB8AC3E}">
        <p14:creationId xmlns:p14="http://schemas.microsoft.com/office/powerpoint/2010/main" val="236046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F9450-56FF-409A-1912-9BDFFF2DCA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002977-ED05-7933-30DC-BC5E408D51B4}"/>
              </a:ext>
            </a:extLst>
          </p:cNvPr>
          <p:cNvSpPr>
            <a:spLocks noGrp="1"/>
          </p:cNvSpPr>
          <p:nvPr>
            <p:ph type="title"/>
          </p:nvPr>
        </p:nvSpPr>
        <p:spPr/>
        <p:txBody>
          <a:bodyPr/>
          <a:lstStyle/>
          <a:p>
            <a:r>
              <a:rPr lang="en-US" b="1" dirty="0">
                <a:solidFill>
                  <a:srgbClr val="863A3A"/>
                </a:solidFill>
              </a:rPr>
              <a:t>Day 2 Be INNOVATIVE! </a:t>
            </a:r>
          </a:p>
        </p:txBody>
      </p:sp>
      <p:sp>
        <p:nvSpPr>
          <p:cNvPr id="5" name="AutoShape 6">
            <a:extLst>
              <a:ext uri="{FF2B5EF4-FFF2-40B4-BE49-F238E27FC236}">
                <a16:creationId xmlns:a16="http://schemas.microsoft.com/office/drawing/2014/main" id="{8D06A51E-7D02-19A6-7A33-D61C6636F45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 Placeholder 5">
            <a:extLst>
              <a:ext uri="{FF2B5EF4-FFF2-40B4-BE49-F238E27FC236}">
                <a16:creationId xmlns:a16="http://schemas.microsoft.com/office/drawing/2014/main" id="{23CD960E-83E3-B174-8D7D-8287DCA1BB5D}"/>
              </a:ext>
            </a:extLst>
          </p:cNvPr>
          <p:cNvSpPr>
            <a:spLocks noGrp="1"/>
          </p:cNvSpPr>
          <p:nvPr>
            <p:ph type="body" idx="1"/>
          </p:nvPr>
        </p:nvSpPr>
        <p:spPr>
          <a:xfrm>
            <a:off x="838200" y="1816199"/>
            <a:ext cx="10515600" cy="4346575"/>
          </a:xfrm>
        </p:spPr>
        <p:txBody>
          <a:bodyPr>
            <a:normAutofit/>
          </a:bodyPr>
          <a:lstStyle/>
          <a:p>
            <a:pPr marL="114300" indent="0">
              <a:buNone/>
            </a:pPr>
            <a:r>
              <a:rPr lang="en-US" dirty="0"/>
              <a:t>Share at tables/with a partner.</a:t>
            </a:r>
          </a:p>
          <a:p>
            <a:pPr marL="114300" indent="0">
              <a:buNone/>
            </a:pPr>
            <a:r>
              <a:rPr lang="en-US" dirty="0"/>
              <a:t>Where did you see examples of:</a:t>
            </a:r>
          </a:p>
          <a:p>
            <a:r>
              <a:rPr lang="en-US" dirty="0"/>
              <a:t>The people in the video showing respect to place and environment?</a:t>
            </a:r>
          </a:p>
          <a:p>
            <a:r>
              <a:rPr lang="en-US" dirty="0"/>
              <a:t>Communities working together to promote the Oceti Sakowin way of life?</a:t>
            </a:r>
          </a:p>
          <a:p>
            <a:r>
              <a:rPr lang="en-US" dirty="0"/>
              <a:t>Strategies used by leaders to improve the gifts of the Oceti Sakowin people? </a:t>
            </a:r>
          </a:p>
          <a:p>
            <a:r>
              <a:rPr lang="en-US" dirty="0"/>
              <a:t>Wisdom, Innovation, Ambition, Compassion, Respect… Other Oceti Sakowin values and virtues?</a:t>
            </a:r>
          </a:p>
        </p:txBody>
      </p:sp>
    </p:spTree>
    <p:extLst>
      <p:ext uri="{BB962C8B-B14F-4D97-AF65-F5344CB8AC3E}">
        <p14:creationId xmlns:p14="http://schemas.microsoft.com/office/powerpoint/2010/main" val="600490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f994b887b6_2_52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b="1">
                <a:solidFill>
                  <a:srgbClr val="990000"/>
                </a:solidFill>
                <a:latin typeface="Arial"/>
                <a:ea typeface="Arial"/>
                <a:cs typeface="Arial"/>
                <a:sym typeface="Arial"/>
              </a:rPr>
              <a:t>Build your shelter!</a:t>
            </a:r>
            <a:endParaRPr b="1">
              <a:solidFill>
                <a:srgbClr val="990000"/>
              </a:solidFill>
              <a:latin typeface="Arial"/>
              <a:ea typeface="Arial"/>
              <a:cs typeface="Arial"/>
              <a:sym typeface="Arial"/>
            </a:endParaRPr>
          </a:p>
        </p:txBody>
      </p:sp>
      <p:sp>
        <p:nvSpPr>
          <p:cNvPr id="231" name="Google Shape;231;g2f994b887b6_2_52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n-US" sz="3400" i="1">
                <a:latin typeface="Arial"/>
                <a:ea typeface="Arial"/>
                <a:cs typeface="Arial"/>
                <a:sym typeface="Arial"/>
              </a:rPr>
              <a:t>Remember, your shelter must…</a:t>
            </a:r>
            <a:endParaRPr sz="3400" i="1">
              <a:latin typeface="Arial"/>
              <a:ea typeface="Arial"/>
              <a:cs typeface="Arial"/>
              <a:sym typeface="Arial"/>
            </a:endParaRPr>
          </a:p>
          <a:p>
            <a:pPr marL="0" lvl="0" indent="0" algn="l" rtl="0">
              <a:lnSpc>
                <a:spcPct val="90000"/>
              </a:lnSpc>
              <a:spcBef>
                <a:spcPts val="1000"/>
              </a:spcBef>
              <a:spcAft>
                <a:spcPts val="0"/>
              </a:spcAft>
              <a:buSzPts val="1800"/>
              <a:buNone/>
            </a:pPr>
            <a:endParaRPr sz="3200" i="1">
              <a:latin typeface="Arial"/>
              <a:ea typeface="Arial"/>
              <a:cs typeface="Arial"/>
              <a:sym typeface="Arial"/>
            </a:endParaRPr>
          </a:p>
          <a:p>
            <a:pPr marL="457200" lvl="0" indent="-431800" algn="l" rtl="0">
              <a:lnSpc>
                <a:spcPct val="100000"/>
              </a:lnSpc>
              <a:spcBef>
                <a:spcPts val="1000"/>
              </a:spcBef>
              <a:spcAft>
                <a:spcPts val="0"/>
              </a:spcAft>
              <a:buClr>
                <a:srgbClr val="990000"/>
              </a:buClr>
              <a:buSzPts val="3200"/>
              <a:buChar char="★"/>
            </a:pPr>
            <a:r>
              <a:rPr lang="en-US" sz="3200">
                <a:latin typeface="Arial"/>
                <a:ea typeface="Arial"/>
                <a:cs typeface="Arial"/>
                <a:sym typeface="Arial"/>
              </a:rPr>
              <a:t>be attached to the 6-inch by 6-inch base and the shelter base can not exceed this 6-inch by 6-inch area;</a:t>
            </a:r>
            <a:endParaRPr sz="3200">
              <a:latin typeface="Arial"/>
              <a:ea typeface="Arial"/>
              <a:cs typeface="Arial"/>
              <a:sym typeface="Arial"/>
            </a:endParaRPr>
          </a:p>
          <a:p>
            <a:pPr marL="457200" lvl="0" indent="-431800" algn="l" rtl="0">
              <a:lnSpc>
                <a:spcPct val="100000"/>
              </a:lnSpc>
              <a:spcBef>
                <a:spcPts val="1000"/>
              </a:spcBef>
              <a:spcAft>
                <a:spcPts val="0"/>
              </a:spcAft>
              <a:buClr>
                <a:srgbClr val="990000"/>
              </a:buClr>
              <a:buSzPts val="3200"/>
              <a:buChar char="★"/>
            </a:pPr>
            <a:r>
              <a:rPr lang="en-US" sz="3200">
                <a:latin typeface="Arial"/>
                <a:ea typeface="Arial"/>
                <a:cs typeface="Arial"/>
                <a:sym typeface="Arial"/>
              </a:rPr>
              <a:t>stand on its own (i.e., no holding, leaning on wall, etc.);</a:t>
            </a:r>
            <a:endParaRPr sz="3200">
              <a:latin typeface="Arial"/>
              <a:ea typeface="Arial"/>
              <a:cs typeface="Arial"/>
              <a:sym typeface="Arial"/>
            </a:endParaRPr>
          </a:p>
          <a:p>
            <a:pPr marL="457200" lvl="0" indent="-431800" algn="l" rtl="0">
              <a:lnSpc>
                <a:spcPct val="100000"/>
              </a:lnSpc>
              <a:spcBef>
                <a:spcPts val="1000"/>
              </a:spcBef>
              <a:spcAft>
                <a:spcPts val="0"/>
              </a:spcAft>
              <a:buClr>
                <a:srgbClr val="990000"/>
              </a:buClr>
              <a:buSzPts val="3200"/>
              <a:buChar char="★"/>
            </a:pPr>
            <a:r>
              <a:rPr lang="en-US" sz="3200">
                <a:latin typeface="Arial"/>
                <a:ea typeface="Arial"/>
                <a:cs typeface="Arial"/>
                <a:sym typeface="Arial"/>
              </a:rPr>
              <a:t>measure between 4 and 10 inches high;</a:t>
            </a:r>
            <a:endParaRPr sz="3200">
              <a:latin typeface="Arial"/>
              <a:ea typeface="Arial"/>
              <a:cs typeface="Arial"/>
              <a:sym typeface="Arial"/>
            </a:endParaRPr>
          </a:p>
          <a:p>
            <a:pPr marL="457200" lvl="0" indent="-431800" algn="l" rtl="0">
              <a:lnSpc>
                <a:spcPct val="100000"/>
              </a:lnSpc>
              <a:spcBef>
                <a:spcPts val="1000"/>
              </a:spcBef>
              <a:spcAft>
                <a:spcPts val="0"/>
              </a:spcAft>
              <a:buClr>
                <a:srgbClr val="990000"/>
              </a:buClr>
              <a:buSzPts val="3200"/>
              <a:buChar char="★"/>
            </a:pPr>
            <a:r>
              <a:rPr lang="en-US" sz="3200">
                <a:latin typeface="Arial"/>
                <a:ea typeface="Arial"/>
                <a:cs typeface="Arial"/>
                <a:sym typeface="Arial"/>
              </a:rPr>
              <a:t>have an entrance/exit and some type of ventilation.</a:t>
            </a:r>
            <a:endParaRPr sz="3200" b="1">
              <a:latin typeface="Arial"/>
              <a:ea typeface="Arial"/>
              <a:cs typeface="Arial"/>
              <a:sym typeface="Arial"/>
            </a:endParaRPr>
          </a:p>
          <a:p>
            <a:pPr marL="0" lvl="0" indent="0" algn="l" rtl="0">
              <a:lnSpc>
                <a:spcPct val="90000"/>
              </a:lnSpc>
              <a:spcBef>
                <a:spcPts val="1000"/>
              </a:spcBef>
              <a:spcAft>
                <a:spcPts val="0"/>
              </a:spcAft>
              <a:buSzPts val="18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2f994b887b6_2_52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b="1">
                <a:solidFill>
                  <a:srgbClr val="990000"/>
                </a:solidFill>
                <a:latin typeface="Arial"/>
                <a:ea typeface="Arial"/>
                <a:cs typeface="Arial"/>
                <a:sym typeface="Arial"/>
              </a:rPr>
              <a:t>Let’s travel!</a:t>
            </a:r>
            <a:endParaRPr b="1">
              <a:solidFill>
                <a:srgbClr val="990000"/>
              </a:solidFill>
              <a:latin typeface="Arial"/>
              <a:ea typeface="Arial"/>
              <a:cs typeface="Arial"/>
              <a:sym typeface="Arial"/>
            </a:endParaRPr>
          </a:p>
        </p:txBody>
      </p:sp>
      <p:sp>
        <p:nvSpPr>
          <p:cNvPr id="237" name="Google Shape;237;g2f994b887b6_2_52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457200" lvl="0" indent="-431800" algn="l" rtl="0">
              <a:lnSpc>
                <a:spcPct val="100000"/>
              </a:lnSpc>
              <a:spcBef>
                <a:spcPts val="1000"/>
              </a:spcBef>
              <a:spcAft>
                <a:spcPts val="0"/>
              </a:spcAft>
              <a:buClr>
                <a:srgbClr val="85200C"/>
              </a:buClr>
              <a:buSzPts val="3200"/>
              <a:buFont typeface="Arial"/>
              <a:buAutoNum type="arabicPeriod"/>
            </a:pPr>
            <a:r>
              <a:rPr lang="en-US" sz="3200" dirty="0">
                <a:latin typeface="Arial"/>
                <a:ea typeface="Arial"/>
                <a:cs typeface="Arial"/>
                <a:sym typeface="Arial"/>
              </a:rPr>
              <a:t>Identify one person from your team to be the “traveler.” The traveler is the person that most recently traveled out of state.</a:t>
            </a:r>
            <a:endParaRPr sz="3200" dirty="0">
              <a:latin typeface="Arial"/>
              <a:ea typeface="Arial"/>
              <a:cs typeface="Arial"/>
              <a:sym typeface="Arial"/>
            </a:endParaRPr>
          </a:p>
          <a:p>
            <a:pPr marL="1428750" lvl="0" indent="-514350" algn="l" rtl="0">
              <a:lnSpc>
                <a:spcPct val="100000"/>
              </a:lnSpc>
              <a:spcBef>
                <a:spcPts val="1000"/>
              </a:spcBef>
              <a:spcAft>
                <a:spcPts val="0"/>
              </a:spcAft>
              <a:buSzPts val="1800"/>
              <a:buFont typeface="+mj-lt"/>
              <a:buAutoNum type="arabicPeriod"/>
            </a:pPr>
            <a:endParaRPr sz="3200" dirty="0">
              <a:latin typeface="Arial"/>
              <a:ea typeface="Arial"/>
              <a:cs typeface="Arial"/>
              <a:sym typeface="Arial"/>
            </a:endParaRPr>
          </a:p>
          <a:p>
            <a:pPr marL="539750" lvl="0" indent="-514350" algn="l" rtl="0">
              <a:lnSpc>
                <a:spcPct val="100000"/>
              </a:lnSpc>
              <a:spcBef>
                <a:spcPts val="1000"/>
              </a:spcBef>
              <a:spcAft>
                <a:spcPts val="0"/>
              </a:spcAft>
              <a:buClr>
                <a:srgbClr val="85200C"/>
              </a:buClr>
              <a:buSzPts val="3200"/>
              <a:buFont typeface="+mj-lt"/>
              <a:buAutoNum type="arabicPeriod"/>
            </a:pPr>
            <a:r>
              <a:rPr lang="en-US" sz="3200" dirty="0">
                <a:latin typeface="Arial"/>
                <a:ea typeface="Arial"/>
                <a:cs typeface="Arial"/>
                <a:sym typeface="Arial"/>
              </a:rPr>
              <a:t>The traveler checks in with each of the other teams for ideas and reports back to their home team. Travelers may ask questions about the materials, their purpose and any building challenges.</a:t>
            </a:r>
            <a:endParaRPr sz="3200" dirty="0">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a:extLst>
            <a:ext uri="{FF2B5EF4-FFF2-40B4-BE49-F238E27FC236}">
              <a16:creationId xmlns:a16="http://schemas.microsoft.com/office/drawing/2014/main" id="{BEA41DD5-68C0-FF5D-FC11-F67B800DF6BC}"/>
            </a:ext>
          </a:extLst>
        </p:cNvPr>
        <p:cNvGrpSpPr/>
        <p:nvPr/>
      </p:nvGrpSpPr>
      <p:grpSpPr>
        <a:xfrm>
          <a:off x="0" y="0"/>
          <a:ext cx="0" cy="0"/>
          <a:chOff x="0" y="0"/>
          <a:chExt cx="0" cy="0"/>
        </a:xfrm>
      </p:grpSpPr>
      <p:sp>
        <p:nvSpPr>
          <p:cNvPr id="219" name="Google Shape;219;g2f994b887b6_2_512">
            <a:extLst>
              <a:ext uri="{FF2B5EF4-FFF2-40B4-BE49-F238E27FC236}">
                <a16:creationId xmlns:a16="http://schemas.microsoft.com/office/drawing/2014/main" id="{C39F7FA0-F140-DDF1-0713-C4F1EC89015D}"/>
              </a:ext>
            </a:extLst>
          </p:cNvPr>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b="1" dirty="0">
                <a:solidFill>
                  <a:srgbClr val="990000"/>
                </a:solidFill>
                <a:latin typeface="Arial"/>
                <a:ea typeface="Arial"/>
                <a:cs typeface="Arial"/>
                <a:sym typeface="Arial"/>
              </a:rPr>
              <a:t>Day 2 Closing- Exit Ticket</a:t>
            </a:r>
            <a:endParaRPr b="1" dirty="0">
              <a:solidFill>
                <a:srgbClr val="990000"/>
              </a:solidFill>
              <a:latin typeface="Arial"/>
              <a:ea typeface="Arial"/>
              <a:cs typeface="Arial"/>
              <a:sym typeface="Arial"/>
            </a:endParaRPr>
          </a:p>
        </p:txBody>
      </p:sp>
      <p:sp>
        <p:nvSpPr>
          <p:cNvPr id="5" name="Text Placeholder 4">
            <a:extLst>
              <a:ext uri="{FF2B5EF4-FFF2-40B4-BE49-F238E27FC236}">
                <a16:creationId xmlns:a16="http://schemas.microsoft.com/office/drawing/2014/main" id="{1547D1A8-9582-ACB8-93F9-A373AD47A8A0}"/>
              </a:ext>
            </a:extLst>
          </p:cNvPr>
          <p:cNvSpPr>
            <a:spLocks noGrp="1"/>
          </p:cNvSpPr>
          <p:nvPr>
            <p:ph type="body" idx="1"/>
          </p:nvPr>
        </p:nvSpPr>
        <p:spPr/>
        <p:txBody>
          <a:bodyPr/>
          <a:lstStyle/>
          <a:p>
            <a:pPr marL="114300" indent="0">
              <a:buNone/>
            </a:pPr>
            <a:r>
              <a:rPr lang="en-US" dirty="0"/>
              <a:t>The Oceti Sakowin Essential Understanding 7.4 states:</a:t>
            </a:r>
          </a:p>
          <a:p>
            <a:pPr marL="114300" indent="0" algn="ctr">
              <a:buNone/>
            </a:pPr>
            <a:r>
              <a:rPr lang="en-US" i="1" dirty="0"/>
              <a:t>Use Oceti Sakowin philosophy to problem solve concepts and tackle unfamiliar problems. </a:t>
            </a:r>
          </a:p>
          <a:p>
            <a:pPr marL="114300" indent="0">
              <a:buNone/>
            </a:pPr>
            <a:r>
              <a:rPr lang="en-US" dirty="0"/>
              <a:t>What were three ways you helped your team problem solve the planning and/or construction of your home?</a:t>
            </a:r>
          </a:p>
          <a:p>
            <a:pPr marL="114300" indent="0">
              <a:buNone/>
            </a:pPr>
            <a:endParaRPr lang="en-US" dirty="0"/>
          </a:p>
          <a:p>
            <a:pPr marL="114300" indent="0">
              <a:buNone/>
            </a:pPr>
            <a:endParaRPr lang="en-US" dirty="0"/>
          </a:p>
          <a:p>
            <a:pPr marL="114300" indent="0">
              <a:buNone/>
            </a:pPr>
            <a:endParaRPr lang="en-US" dirty="0"/>
          </a:p>
        </p:txBody>
      </p:sp>
      <p:sp>
        <p:nvSpPr>
          <p:cNvPr id="6" name="TextBox 5">
            <a:extLst>
              <a:ext uri="{FF2B5EF4-FFF2-40B4-BE49-F238E27FC236}">
                <a16:creationId xmlns:a16="http://schemas.microsoft.com/office/drawing/2014/main" id="{92D9B95E-8B8D-3622-2557-3646CC7C0E1F}"/>
              </a:ext>
            </a:extLst>
          </p:cNvPr>
          <p:cNvSpPr txBox="1"/>
          <p:nvPr/>
        </p:nvSpPr>
        <p:spPr>
          <a:xfrm>
            <a:off x="838200" y="4330166"/>
            <a:ext cx="10515600" cy="1846659"/>
          </a:xfrm>
          <a:prstGeom prst="rect">
            <a:avLst/>
          </a:prstGeom>
          <a:noFill/>
        </p:spPr>
        <p:txBody>
          <a:bodyPr wrap="square" rtlCol="0">
            <a:spAutoFit/>
          </a:bodyPr>
          <a:lstStyle/>
          <a:p>
            <a:pPr marL="457200" indent="-457200">
              <a:buAutoNum type="arabicPeriod"/>
            </a:pPr>
            <a:r>
              <a:rPr lang="en-US" sz="2400" dirty="0">
                <a:latin typeface="Times New Roman" panose="02020603050405020304" pitchFamily="18" charset="0"/>
                <a:cs typeface="Times New Roman" panose="02020603050405020304" pitchFamily="18" charset="0"/>
              </a:rPr>
              <a:t>I helped to plan the…</a:t>
            </a:r>
          </a:p>
          <a:p>
            <a:pPr marL="457200" indent="-457200">
              <a:buAutoNum type="arabicPeriod"/>
            </a:pPr>
            <a:r>
              <a:rPr lang="en-US" sz="2400" dirty="0">
                <a:latin typeface="Times New Roman" panose="02020603050405020304" pitchFamily="18" charset="0"/>
                <a:cs typeface="Times New Roman" panose="02020603050405020304" pitchFamily="18" charset="0"/>
              </a:rPr>
              <a:t>I helped to get…</a:t>
            </a:r>
          </a:p>
          <a:p>
            <a:pPr marL="457200" indent="-457200">
              <a:buAutoNum type="arabicPeriod"/>
            </a:pPr>
            <a:r>
              <a:rPr lang="en-US" sz="2400" dirty="0">
                <a:latin typeface="Times New Roman" panose="02020603050405020304" pitchFamily="18" charset="0"/>
                <a:cs typeface="Times New Roman" panose="02020603050405020304" pitchFamily="18" charset="0"/>
              </a:rPr>
              <a:t>I helped to build these sections… </a:t>
            </a:r>
          </a:p>
          <a:p>
            <a:endParaRPr lang="en-US" dirty="0"/>
          </a:p>
          <a:p>
            <a:endParaRPr lang="en-US" dirty="0"/>
          </a:p>
          <a:p>
            <a:endParaRPr lang="en-US" dirty="0"/>
          </a:p>
        </p:txBody>
      </p:sp>
    </p:spTree>
    <p:extLst>
      <p:ext uri="{BB962C8B-B14F-4D97-AF65-F5344CB8AC3E}">
        <p14:creationId xmlns:p14="http://schemas.microsoft.com/office/powerpoint/2010/main" val="570903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F3ACD-B3FD-81B0-BD49-DC475F22E0CA}"/>
              </a:ext>
            </a:extLst>
          </p:cNvPr>
          <p:cNvSpPr>
            <a:spLocks noGrp="1"/>
          </p:cNvSpPr>
          <p:nvPr>
            <p:ph type="title"/>
          </p:nvPr>
        </p:nvSpPr>
        <p:spPr/>
        <p:txBody>
          <a:bodyPr/>
          <a:lstStyle/>
          <a:p>
            <a:r>
              <a:rPr lang="en-US" dirty="0">
                <a:solidFill>
                  <a:srgbClr val="863A3A"/>
                </a:solidFill>
              </a:rPr>
              <a:t>Day 1 Warm up</a:t>
            </a:r>
          </a:p>
        </p:txBody>
      </p:sp>
      <p:sp>
        <p:nvSpPr>
          <p:cNvPr id="3" name="Text Placeholder 2">
            <a:extLst>
              <a:ext uri="{FF2B5EF4-FFF2-40B4-BE49-F238E27FC236}">
                <a16:creationId xmlns:a16="http://schemas.microsoft.com/office/drawing/2014/main" id="{A597D958-BA6D-FFE9-7DC2-6129E8B9C790}"/>
              </a:ext>
            </a:extLst>
          </p:cNvPr>
          <p:cNvSpPr>
            <a:spLocks noGrp="1"/>
          </p:cNvSpPr>
          <p:nvPr>
            <p:ph type="body" idx="1"/>
          </p:nvPr>
        </p:nvSpPr>
        <p:spPr>
          <a:xfrm>
            <a:off x="313323" y="1381452"/>
            <a:ext cx="6847114" cy="1947672"/>
          </a:xfrm>
        </p:spPr>
        <p:txBody>
          <a:bodyPr/>
          <a:lstStyle/>
          <a:p>
            <a:pPr marL="114300" indent="0">
              <a:buNone/>
            </a:pPr>
            <a:r>
              <a:rPr lang="en-US" dirty="0"/>
              <a:t>With your partner/team decide what region of the United States you think each of the houses pictured may be found. Why here?</a:t>
            </a:r>
          </a:p>
        </p:txBody>
      </p:sp>
      <p:pic>
        <p:nvPicPr>
          <p:cNvPr id="1026" name="Picture 2" descr="United States Region Maps - Fla-shop.com">
            <a:extLst>
              <a:ext uri="{FF2B5EF4-FFF2-40B4-BE49-F238E27FC236}">
                <a16:creationId xmlns:a16="http://schemas.microsoft.com/office/drawing/2014/main" id="{6DC0AD36-9A20-609D-E262-3F287ADE22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0246" y="401321"/>
            <a:ext cx="4493617" cy="290648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a:extLst>
              <a:ext uri="{FF2B5EF4-FFF2-40B4-BE49-F238E27FC236}">
                <a16:creationId xmlns:a16="http://schemas.microsoft.com/office/drawing/2014/main" id="{8B8C2AAA-162E-8451-C87D-E9204BDED35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7C2A895B-A30B-53DB-1B33-5705884067F5}"/>
              </a:ext>
            </a:extLst>
          </p:cNvPr>
          <p:cNvPicPr>
            <a:picLocks noChangeAspect="1"/>
          </p:cNvPicPr>
          <p:nvPr/>
        </p:nvPicPr>
        <p:blipFill>
          <a:blip r:embed="rId3"/>
          <a:stretch>
            <a:fillRect/>
          </a:stretch>
        </p:blipFill>
        <p:spPr>
          <a:xfrm>
            <a:off x="138328" y="3276600"/>
            <a:ext cx="3710109" cy="2664599"/>
          </a:xfrm>
          <a:prstGeom prst="rect">
            <a:avLst/>
          </a:prstGeom>
        </p:spPr>
      </p:pic>
      <p:pic>
        <p:nvPicPr>
          <p:cNvPr id="1032" name="Picture 8">
            <a:extLst>
              <a:ext uri="{FF2B5EF4-FFF2-40B4-BE49-F238E27FC236}">
                <a16:creationId xmlns:a16="http://schemas.microsoft.com/office/drawing/2014/main" id="{255DE8DC-2D04-A317-6C0D-4BC1F5A00997}"/>
              </a:ext>
            </a:extLst>
          </p:cNvPr>
          <p:cNvPicPr>
            <a:picLocks noChangeAspect="1" noChangeArrowheads="1"/>
          </p:cNvPicPr>
          <p:nvPr/>
        </p:nvPicPr>
        <p:blipFill>
          <a:blip r:embed="rId4"/>
          <a:srcRect/>
          <a:stretch/>
        </p:blipFill>
        <p:spPr bwMode="auto">
          <a:xfrm>
            <a:off x="4035490" y="3594024"/>
            <a:ext cx="3816220" cy="197171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op 10 Alaskan Homes of 2018 - Alaska Real Estate">
            <a:extLst>
              <a:ext uri="{FF2B5EF4-FFF2-40B4-BE49-F238E27FC236}">
                <a16:creationId xmlns:a16="http://schemas.microsoft.com/office/drawing/2014/main" id="{23476D1D-9A65-2891-CB36-881F5AF2A6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3991" y="3307807"/>
            <a:ext cx="3969681" cy="2645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8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8">
          <a:extLst>
            <a:ext uri="{FF2B5EF4-FFF2-40B4-BE49-F238E27FC236}">
              <a16:creationId xmlns:a16="http://schemas.microsoft.com/office/drawing/2014/main" id="{A5412B5C-C0DC-01AD-AC2B-C3B2C08704E5}"/>
            </a:ext>
          </a:extLst>
        </p:cNvPr>
        <p:cNvGrpSpPr/>
        <p:nvPr/>
      </p:nvGrpSpPr>
      <p:grpSpPr>
        <a:xfrm>
          <a:off x="0" y="0"/>
          <a:ext cx="0" cy="0"/>
          <a:chOff x="0" y="0"/>
          <a:chExt cx="0" cy="0"/>
        </a:xfrm>
      </p:grpSpPr>
      <p:sp>
        <p:nvSpPr>
          <p:cNvPr id="219" name="Google Shape;219;g2f994b887b6_2_512">
            <a:extLst>
              <a:ext uri="{FF2B5EF4-FFF2-40B4-BE49-F238E27FC236}">
                <a16:creationId xmlns:a16="http://schemas.microsoft.com/office/drawing/2014/main" id="{7C957756-6E03-2A8F-FB69-F9B913602281}"/>
              </a:ext>
            </a:extLst>
          </p:cNvPr>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b="1" dirty="0">
                <a:solidFill>
                  <a:srgbClr val="990000"/>
                </a:solidFill>
                <a:latin typeface="Arial"/>
                <a:ea typeface="Arial"/>
                <a:cs typeface="Arial"/>
                <a:sym typeface="Arial"/>
              </a:rPr>
              <a:t>Day 3 Warm up</a:t>
            </a:r>
            <a:endParaRPr b="1" dirty="0">
              <a:solidFill>
                <a:srgbClr val="990000"/>
              </a:solidFill>
              <a:latin typeface="Arial"/>
              <a:ea typeface="Arial"/>
              <a:cs typeface="Arial"/>
              <a:sym typeface="Arial"/>
            </a:endParaRPr>
          </a:p>
        </p:txBody>
      </p:sp>
      <p:sp>
        <p:nvSpPr>
          <p:cNvPr id="5" name="Text Placeholder 4">
            <a:extLst>
              <a:ext uri="{FF2B5EF4-FFF2-40B4-BE49-F238E27FC236}">
                <a16:creationId xmlns:a16="http://schemas.microsoft.com/office/drawing/2014/main" id="{BD4C2E71-151A-F7C2-CF16-4FB978805636}"/>
              </a:ext>
            </a:extLst>
          </p:cNvPr>
          <p:cNvSpPr>
            <a:spLocks noGrp="1"/>
          </p:cNvSpPr>
          <p:nvPr>
            <p:ph type="body" idx="1"/>
          </p:nvPr>
        </p:nvSpPr>
        <p:spPr/>
        <p:txBody>
          <a:bodyPr>
            <a:normAutofit/>
          </a:bodyPr>
          <a:lstStyle/>
          <a:p>
            <a:pPr marL="114300" indent="0">
              <a:buNone/>
            </a:pPr>
            <a:r>
              <a:rPr lang="en-US" dirty="0"/>
              <a:t>We started this lesson the first day thinking about the value, </a:t>
            </a:r>
            <a:r>
              <a:rPr lang="en-US" b="1" dirty="0"/>
              <a:t>Fortitude</a:t>
            </a:r>
            <a:r>
              <a:rPr lang="en-US" dirty="0"/>
              <a:t>. </a:t>
            </a:r>
          </a:p>
          <a:p>
            <a:pPr marL="114300" indent="0">
              <a:buNone/>
            </a:pPr>
            <a:r>
              <a:rPr lang="en-US" dirty="0"/>
              <a:t>What are some other words that come to mind when you think about Fortitude?</a:t>
            </a:r>
          </a:p>
          <a:p>
            <a:pPr marL="114300" indent="0">
              <a:buNone/>
            </a:pPr>
            <a:r>
              <a:rPr lang="en-US" dirty="0"/>
              <a:t>Think about the weather event you were assigned and the home you designed and how your team worked together. What are the ways you worked together to practice </a:t>
            </a:r>
            <a:r>
              <a:rPr lang="en-US" b="1" dirty="0"/>
              <a:t>FORTITUDE and the other words you thought about.</a:t>
            </a:r>
          </a:p>
          <a:p>
            <a:pPr marL="628650" indent="-514350">
              <a:buAutoNum type="arabicPeriod"/>
            </a:pPr>
            <a:endParaRPr lang="en-US" dirty="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3425690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8">
          <a:extLst>
            <a:ext uri="{FF2B5EF4-FFF2-40B4-BE49-F238E27FC236}">
              <a16:creationId xmlns:a16="http://schemas.microsoft.com/office/drawing/2014/main" id="{FD7F0BA9-1134-40CC-896D-33A08A949BAB}"/>
            </a:ext>
          </a:extLst>
        </p:cNvPr>
        <p:cNvGrpSpPr/>
        <p:nvPr/>
      </p:nvGrpSpPr>
      <p:grpSpPr>
        <a:xfrm>
          <a:off x="0" y="0"/>
          <a:ext cx="0" cy="0"/>
          <a:chOff x="0" y="0"/>
          <a:chExt cx="0" cy="0"/>
        </a:xfrm>
      </p:grpSpPr>
      <p:sp>
        <p:nvSpPr>
          <p:cNvPr id="219" name="Google Shape;219;g2f994b887b6_2_512">
            <a:extLst>
              <a:ext uri="{FF2B5EF4-FFF2-40B4-BE49-F238E27FC236}">
                <a16:creationId xmlns:a16="http://schemas.microsoft.com/office/drawing/2014/main" id="{50C6025B-7672-E94C-E973-AADCB2FF68C1}"/>
              </a:ext>
            </a:extLst>
          </p:cNvPr>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b="1" dirty="0">
                <a:solidFill>
                  <a:srgbClr val="990000"/>
                </a:solidFill>
                <a:latin typeface="Arial"/>
                <a:ea typeface="Arial"/>
                <a:cs typeface="Arial"/>
                <a:sym typeface="Arial"/>
              </a:rPr>
              <a:t>Day 3 Warm up</a:t>
            </a:r>
            <a:endParaRPr b="1" dirty="0">
              <a:solidFill>
                <a:srgbClr val="990000"/>
              </a:solidFill>
              <a:latin typeface="Arial"/>
              <a:ea typeface="Arial"/>
              <a:cs typeface="Arial"/>
              <a:sym typeface="Arial"/>
            </a:endParaRPr>
          </a:p>
        </p:txBody>
      </p:sp>
      <p:sp>
        <p:nvSpPr>
          <p:cNvPr id="5" name="Text Placeholder 4">
            <a:extLst>
              <a:ext uri="{FF2B5EF4-FFF2-40B4-BE49-F238E27FC236}">
                <a16:creationId xmlns:a16="http://schemas.microsoft.com/office/drawing/2014/main" id="{89956E41-8944-4F81-3C75-2078FCC49400}"/>
              </a:ext>
            </a:extLst>
          </p:cNvPr>
          <p:cNvSpPr>
            <a:spLocks noGrp="1"/>
          </p:cNvSpPr>
          <p:nvPr>
            <p:ph type="body" idx="1"/>
          </p:nvPr>
        </p:nvSpPr>
        <p:spPr/>
        <p:txBody>
          <a:bodyPr/>
          <a:lstStyle/>
          <a:p>
            <a:pPr marL="114300" indent="0">
              <a:buNone/>
            </a:pPr>
            <a:r>
              <a:rPr lang="en-US" dirty="0"/>
              <a:t>Today you will test your homes resilience! </a:t>
            </a:r>
          </a:p>
          <a:p>
            <a:pPr marL="628650" indent="-514350">
              <a:buAutoNum type="arabicPeriod"/>
            </a:pPr>
            <a:r>
              <a:rPr lang="en-US" dirty="0"/>
              <a:t>Please gather your home to your workstation. </a:t>
            </a:r>
          </a:p>
          <a:p>
            <a:pPr marL="628650" indent="-514350">
              <a:buAutoNum type="arabicPeriod"/>
            </a:pPr>
            <a:r>
              <a:rPr lang="en-US" dirty="0"/>
              <a:t>After all your team members have arrived, please reread your testing procedure. </a:t>
            </a:r>
          </a:p>
          <a:p>
            <a:pPr marL="628650" indent="-514350">
              <a:buAutoNum type="arabicPeriod"/>
            </a:pPr>
            <a:r>
              <a:rPr lang="en-US" dirty="0"/>
              <a:t>Please decide as a group what materials you need for your test.</a:t>
            </a:r>
          </a:p>
          <a:p>
            <a:pPr marL="628650" indent="-514350">
              <a:buAutoNum type="arabicPeriod"/>
            </a:pPr>
            <a:r>
              <a:rPr lang="en-US" b="1" dirty="0"/>
              <a:t>You will not gather these materials yet! </a:t>
            </a:r>
          </a:p>
          <a:p>
            <a:pPr marL="628650" indent="-514350">
              <a:buAutoNum type="arabicPeriod"/>
            </a:pPr>
            <a:endParaRPr lang="en-US" dirty="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1362394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8">
          <a:extLst>
            <a:ext uri="{FF2B5EF4-FFF2-40B4-BE49-F238E27FC236}">
              <a16:creationId xmlns:a16="http://schemas.microsoft.com/office/drawing/2014/main" id="{F225A790-7ACF-AB8C-F1DB-69392D3E106E}"/>
            </a:ext>
          </a:extLst>
        </p:cNvPr>
        <p:cNvGrpSpPr/>
        <p:nvPr/>
      </p:nvGrpSpPr>
      <p:grpSpPr>
        <a:xfrm>
          <a:off x="0" y="0"/>
          <a:ext cx="0" cy="0"/>
          <a:chOff x="0" y="0"/>
          <a:chExt cx="0" cy="0"/>
        </a:xfrm>
      </p:grpSpPr>
      <p:sp>
        <p:nvSpPr>
          <p:cNvPr id="219" name="Google Shape;219;g2f994b887b6_2_512">
            <a:extLst>
              <a:ext uri="{FF2B5EF4-FFF2-40B4-BE49-F238E27FC236}">
                <a16:creationId xmlns:a16="http://schemas.microsoft.com/office/drawing/2014/main" id="{6D8DF3DD-3D3B-1BCB-9BF9-400C962D638B}"/>
              </a:ext>
            </a:extLst>
          </p:cNvPr>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b="1" dirty="0">
                <a:solidFill>
                  <a:srgbClr val="990000"/>
                </a:solidFill>
                <a:latin typeface="Arial"/>
                <a:ea typeface="Arial"/>
                <a:cs typeface="Arial"/>
                <a:sym typeface="Arial"/>
              </a:rPr>
              <a:t>Gather your testing materials and prepare your presentation</a:t>
            </a:r>
            <a:endParaRPr b="1" dirty="0">
              <a:solidFill>
                <a:srgbClr val="990000"/>
              </a:solidFill>
              <a:latin typeface="Arial"/>
              <a:ea typeface="Arial"/>
              <a:cs typeface="Arial"/>
              <a:sym typeface="Arial"/>
            </a:endParaRPr>
          </a:p>
        </p:txBody>
      </p:sp>
      <p:sp>
        <p:nvSpPr>
          <p:cNvPr id="5" name="Text Placeholder 4">
            <a:extLst>
              <a:ext uri="{FF2B5EF4-FFF2-40B4-BE49-F238E27FC236}">
                <a16:creationId xmlns:a16="http://schemas.microsoft.com/office/drawing/2014/main" id="{A9A13B29-30FD-2F57-52FF-AD3C4D69A53D}"/>
              </a:ext>
            </a:extLst>
          </p:cNvPr>
          <p:cNvSpPr>
            <a:spLocks noGrp="1"/>
          </p:cNvSpPr>
          <p:nvPr>
            <p:ph type="body" idx="1"/>
          </p:nvPr>
        </p:nvSpPr>
        <p:spPr/>
        <p:txBody>
          <a:bodyPr>
            <a:normAutofit/>
          </a:bodyPr>
          <a:lstStyle/>
          <a:p>
            <a:pPr marL="114300" indent="0">
              <a:buNone/>
            </a:pPr>
            <a:r>
              <a:rPr lang="en-US" dirty="0"/>
              <a:t>When you have the go ahead from the building inspector (your teacher) you and your team can work together to gather your materials. </a:t>
            </a:r>
          </a:p>
          <a:p>
            <a:pPr marL="114300" indent="0">
              <a:buNone/>
            </a:pPr>
            <a:r>
              <a:rPr lang="en-US" b="1" dirty="0"/>
              <a:t>We will be testing as a class- DO NOT TEST YOUR HOME UNTIL YOU ARE GIVEN PERMISSION! </a:t>
            </a:r>
            <a:r>
              <a:rPr lang="en-US" b="1" dirty="0">
                <a:sym typeface="Wingdings" panose="05000000000000000000" pitchFamily="2" charset="2"/>
              </a:rPr>
              <a:t></a:t>
            </a:r>
          </a:p>
          <a:p>
            <a:pPr marL="114300" indent="0">
              <a:buNone/>
            </a:pPr>
            <a:endParaRPr lang="en-US" dirty="0"/>
          </a:p>
          <a:p>
            <a:pPr marL="114300" indent="0">
              <a:buNone/>
            </a:pPr>
            <a:r>
              <a:rPr lang="en-US" dirty="0"/>
              <a:t>Use this time to work with your team to determine what you will share about your weather event, your design plan, the house you constructed AND your testing procedure. </a:t>
            </a:r>
          </a:p>
          <a:p>
            <a:pPr marL="114300" indent="0">
              <a:buNone/>
            </a:pPr>
            <a:endParaRPr lang="en-US" dirty="0"/>
          </a:p>
        </p:txBody>
      </p:sp>
    </p:spTree>
    <p:extLst>
      <p:ext uri="{BB962C8B-B14F-4D97-AF65-F5344CB8AC3E}">
        <p14:creationId xmlns:p14="http://schemas.microsoft.com/office/powerpoint/2010/main" val="3489823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2f994b887b6_2_541"/>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6000"/>
              <a:buNone/>
            </a:pPr>
            <a:r>
              <a:rPr lang="en-US" b="1">
                <a:solidFill>
                  <a:srgbClr val="990000"/>
                </a:solidFill>
                <a:latin typeface="Century Gothic"/>
                <a:ea typeface="Century Gothic"/>
                <a:cs typeface="Century Gothic"/>
                <a:sym typeface="Century Gothic"/>
              </a:rPr>
              <a:t>Let’s Share Our Designs!</a:t>
            </a:r>
            <a:endParaRPr b="1">
              <a:solidFill>
                <a:srgbClr val="990000"/>
              </a:solidFill>
              <a:latin typeface="Century Gothic"/>
              <a:ea typeface="Century Gothic"/>
              <a:cs typeface="Century Gothic"/>
              <a:sym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760E-0208-06C0-298A-62B2DC2044A9}"/>
              </a:ext>
            </a:extLst>
          </p:cNvPr>
          <p:cNvSpPr>
            <a:spLocks noGrp="1"/>
          </p:cNvSpPr>
          <p:nvPr>
            <p:ph type="title"/>
          </p:nvPr>
        </p:nvSpPr>
        <p:spPr/>
        <p:txBody>
          <a:bodyPr/>
          <a:lstStyle/>
          <a:p>
            <a:r>
              <a:rPr lang="en-US" dirty="0">
                <a:solidFill>
                  <a:srgbClr val="863A3A"/>
                </a:solidFill>
                <a:hlinkClick r:id="rId2"/>
              </a:rPr>
              <a:t>Blizzard</a:t>
            </a:r>
            <a:endParaRPr lang="en-US" dirty="0">
              <a:solidFill>
                <a:srgbClr val="863A3A"/>
              </a:solidFill>
            </a:endParaRPr>
          </a:p>
        </p:txBody>
      </p:sp>
      <p:sp>
        <p:nvSpPr>
          <p:cNvPr id="3" name="Text Placeholder 2">
            <a:extLst>
              <a:ext uri="{FF2B5EF4-FFF2-40B4-BE49-F238E27FC236}">
                <a16:creationId xmlns:a16="http://schemas.microsoft.com/office/drawing/2014/main" id="{180E787A-0847-B928-98B6-A1318F541410}"/>
              </a:ext>
            </a:extLst>
          </p:cNvPr>
          <p:cNvSpPr>
            <a:spLocks noGrp="1"/>
          </p:cNvSpPr>
          <p:nvPr>
            <p:ph type="body" idx="1"/>
          </p:nvPr>
        </p:nvSpPr>
        <p:spPr/>
        <p:txBody>
          <a:bodyPr/>
          <a:lstStyle/>
          <a:p>
            <a:pPr marL="114300" indent="0">
              <a:buNone/>
            </a:pPr>
            <a:endParaRPr lang="en-US" dirty="0"/>
          </a:p>
        </p:txBody>
      </p:sp>
      <p:pic>
        <p:nvPicPr>
          <p:cNvPr id="6" name="Picture 5">
            <a:hlinkClick r:id="rId2"/>
            <a:extLst>
              <a:ext uri="{FF2B5EF4-FFF2-40B4-BE49-F238E27FC236}">
                <a16:creationId xmlns:a16="http://schemas.microsoft.com/office/drawing/2014/main" id="{399E9876-3998-506C-41CF-6E5CB146B963}"/>
              </a:ext>
            </a:extLst>
          </p:cNvPr>
          <p:cNvPicPr>
            <a:picLocks noChangeAspect="1"/>
          </p:cNvPicPr>
          <p:nvPr/>
        </p:nvPicPr>
        <p:blipFill>
          <a:blip r:embed="rId3"/>
          <a:stretch>
            <a:fillRect/>
          </a:stretch>
        </p:blipFill>
        <p:spPr>
          <a:xfrm>
            <a:off x="1583113" y="1588992"/>
            <a:ext cx="9025773" cy="5029399"/>
          </a:xfrm>
          <a:prstGeom prst="rect">
            <a:avLst/>
          </a:prstGeom>
        </p:spPr>
      </p:pic>
    </p:spTree>
    <p:extLst>
      <p:ext uri="{BB962C8B-B14F-4D97-AF65-F5344CB8AC3E}">
        <p14:creationId xmlns:p14="http://schemas.microsoft.com/office/powerpoint/2010/main" val="3140488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2f994b887b6_2_53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b="1" dirty="0">
                <a:solidFill>
                  <a:srgbClr val="990000"/>
                </a:solidFill>
                <a:latin typeface="Arial"/>
                <a:ea typeface="Arial"/>
                <a:cs typeface="Arial"/>
                <a:sym typeface="Arial"/>
              </a:rPr>
              <a:t>Test your shelter!</a:t>
            </a:r>
            <a:endParaRPr b="1" dirty="0">
              <a:solidFill>
                <a:srgbClr val="990000"/>
              </a:solidFill>
              <a:latin typeface="Arial"/>
              <a:ea typeface="Arial"/>
              <a:cs typeface="Arial"/>
              <a:sym typeface="Arial"/>
            </a:endParaRPr>
          </a:p>
        </p:txBody>
      </p:sp>
      <p:sp>
        <p:nvSpPr>
          <p:cNvPr id="243" name="Google Shape;243;g2f994b887b6_2_531"/>
          <p:cNvSpPr txBox="1">
            <a:spLocks noGrp="1"/>
          </p:cNvSpPr>
          <p:nvPr>
            <p:ph type="body" idx="1"/>
          </p:nvPr>
        </p:nvSpPr>
        <p:spPr>
          <a:xfrm>
            <a:off x="838200" y="1507975"/>
            <a:ext cx="10515600" cy="4351200"/>
          </a:xfrm>
          <a:prstGeom prst="rect">
            <a:avLst/>
          </a:prstGeom>
          <a:noFill/>
          <a:ln>
            <a:noFill/>
          </a:ln>
        </p:spPr>
        <p:txBody>
          <a:bodyPr spcFirstLastPara="1" wrap="square" lIns="91425" tIns="45700" rIns="91425" bIns="45700" anchor="t" anchorCtr="0">
            <a:noAutofit/>
          </a:bodyPr>
          <a:lstStyle/>
          <a:p>
            <a:pPr marL="457200" lvl="0" indent="-444500" algn="l" rtl="0">
              <a:lnSpc>
                <a:spcPct val="100000"/>
              </a:lnSpc>
              <a:spcBef>
                <a:spcPts val="1000"/>
              </a:spcBef>
              <a:spcAft>
                <a:spcPts val="0"/>
              </a:spcAft>
              <a:buSzPts val="3400"/>
              <a:buAutoNum type="arabicPeriod"/>
            </a:pPr>
            <a:r>
              <a:rPr lang="en-US" sz="3400">
                <a:latin typeface="Arial"/>
                <a:ea typeface="Arial"/>
                <a:cs typeface="Arial"/>
                <a:sym typeface="Arial"/>
              </a:rPr>
              <a:t>Follow the testing procedure task card for your weather event.</a:t>
            </a:r>
            <a:endParaRPr sz="3400">
              <a:latin typeface="Arial"/>
              <a:ea typeface="Arial"/>
              <a:cs typeface="Arial"/>
              <a:sym typeface="Arial"/>
            </a:endParaRPr>
          </a:p>
          <a:p>
            <a:pPr marL="457200" lvl="0" indent="-444500" algn="l" rtl="0">
              <a:lnSpc>
                <a:spcPct val="100000"/>
              </a:lnSpc>
              <a:spcBef>
                <a:spcPts val="1000"/>
              </a:spcBef>
              <a:spcAft>
                <a:spcPts val="1000"/>
              </a:spcAft>
              <a:buSzPts val="3400"/>
              <a:buAutoNum type="arabicPeriod"/>
            </a:pPr>
            <a:r>
              <a:rPr lang="en-US" sz="3400">
                <a:latin typeface="Arial"/>
                <a:ea typeface="Arial"/>
                <a:cs typeface="Arial"/>
                <a:sym typeface="Arial"/>
              </a:rPr>
              <a:t>Each team member records observations on the Testing Results chart.</a:t>
            </a:r>
            <a:endParaRPr sz="3400">
              <a:latin typeface="Arial"/>
              <a:ea typeface="Arial"/>
              <a:cs typeface="Arial"/>
              <a:sym typeface="Arial"/>
            </a:endParaRPr>
          </a:p>
        </p:txBody>
      </p:sp>
      <p:pic>
        <p:nvPicPr>
          <p:cNvPr id="244" name="Google Shape;244;g2f994b887b6_2_531"/>
          <p:cNvPicPr preferRelativeResize="0"/>
          <p:nvPr/>
        </p:nvPicPr>
        <p:blipFill rotWithShape="1">
          <a:blip r:embed="rId3">
            <a:alphaModFix/>
          </a:blip>
          <a:srcRect/>
          <a:stretch/>
        </p:blipFill>
        <p:spPr>
          <a:xfrm>
            <a:off x="1047750" y="3914675"/>
            <a:ext cx="10096500" cy="2667000"/>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BEA1-3698-CA21-6E5F-2250A0CB16DE}"/>
              </a:ext>
            </a:extLst>
          </p:cNvPr>
          <p:cNvSpPr>
            <a:spLocks noGrp="1"/>
          </p:cNvSpPr>
          <p:nvPr>
            <p:ph type="title"/>
          </p:nvPr>
        </p:nvSpPr>
        <p:spPr/>
        <p:txBody>
          <a:bodyPr/>
          <a:lstStyle/>
          <a:p>
            <a:r>
              <a:rPr lang="en-US" b="1" dirty="0">
                <a:solidFill>
                  <a:srgbClr val="863A3A"/>
                </a:solidFill>
                <a:latin typeface="Arial" panose="020B0604020202020204" pitchFamily="34" charset="0"/>
                <a:cs typeface="Arial" panose="020B0604020202020204" pitchFamily="34" charset="0"/>
              </a:rPr>
              <a:t>Way of Life</a:t>
            </a:r>
          </a:p>
        </p:txBody>
      </p:sp>
      <p:sp>
        <p:nvSpPr>
          <p:cNvPr id="3" name="Text Placeholder 2">
            <a:extLst>
              <a:ext uri="{FF2B5EF4-FFF2-40B4-BE49-F238E27FC236}">
                <a16:creationId xmlns:a16="http://schemas.microsoft.com/office/drawing/2014/main" id="{B2821687-4AE2-D27D-6E8B-A581E5D06CAA}"/>
              </a:ext>
            </a:extLst>
          </p:cNvPr>
          <p:cNvSpPr>
            <a:spLocks noGrp="1"/>
          </p:cNvSpPr>
          <p:nvPr>
            <p:ph type="body" idx="1"/>
          </p:nvPr>
        </p:nvSpPr>
        <p:spPr/>
        <p:txBody>
          <a:bodyPr/>
          <a:lstStyle/>
          <a:p>
            <a:pPr marL="114300" indent="0">
              <a:buNone/>
            </a:pPr>
            <a:r>
              <a:rPr lang="en-US" dirty="0"/>
              <a:t>Why do people choose to live where they live?</a:t>
            </a:r>
          </a:p>
          <a:p>
            <a:pPr marL="114300" indent="0">
              <a:buNone/>
            </a:pPr>
            <a:endParaRPr lang="en-US" dirty="0"/>
          </a:p>
          <a:p>
            <a:pPr marL="114300" indent="0">
              <a:buNone/>
            </a:pPr>
            <a:r>
              <a:rPr lang="en-US" dirty="0"/>
              <a:t>Why is it important to have a strong community and to support </a:t>
            </a:r>
            <a:r>
              <a:rPr lang="en-US"/>
              <a:t>our community?</a:t>
            </a:r>
          </a:p>
          <a:p>
            <a:pPr marL="114300" indent="0">
              <a:buNone/>
            </a:pPr>
            <a:endParaRPr lang="en-US" dirty="0"/>
          </a:p>
          <a:p>
            <a:pPr marL="114300" indent="0">
              <a:buNone/>
            </a:pPr>
            <a:r>
              <a:rPr lang="en-US" dirty="0"/>
              <a:t>What does it look like, sound like, feel like to demonstrate the Oceti Sakowin values that promote community and positive way of life?</a:t>
            </a:r>
          </a:p>
        </p:txBody>
      </p:sp>
    </p:spTree>
    <p:extLst>
      <p:ext uri="{BB962C8B-B14F-4D97-AF65-F5344CB8AC3E}">
        <p14:creationId xmlns:p14="http://schemas.microsoft.com/office/powerpoint/2010/main" val="2769759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204451-5821-621E-68D1-31A91C95B0C2}"/>
              </a:ext>
            </a:extLst>
          </p:cNvPr>
          <p:cNvSpPr>
            <a:spLocks noGrp="1"/>
          </p:cNvSpPr>
          <p:nvPr>
            <p:ph type="body" idx="1"/>
          </p:nvPr>
        </p:nvSpPr>
        <p:spPr>
          <a:xfrm>
            <a:off x="4178808" y="1389888"/>
            <a:ext cx="7540752" cy="4786937"/>
          </a:xfrm>
        </p:spPr>
        <p:txBody>
          <a:bodyPr>
            <a:normAutofit fontScale="77500" lnSpcReduction="20000"/>
          </a:bodyPr>
          <a:lstStyle/>
          <a:p>
            <a:pPr marL="114300" indent="0">
              <a:buNone/>
            </a:pPr>
            <a:r>
              <a:rPr lang="en-US" b="1" dirty="0" err="1"/>
              <a:t>Wowačhíŋtȟaŋka</a:t>
            </a:r>
            <a:r>
              <a:rPr lang="en-US" dirty="0"/>
              <a:t> — </a:t>
            </a:r>
            <a:r>
              <a:rPr lang="en-US" i="1" dirty="0"/>
              <a:t>Fortitude</a:t>
            </a:r>
            <a:endParaRPr lang="en-US" b="1" dirty="0"/>
          </a:p>
          <a:p>
            <a:pPr marL="114300" indent="0">
              <a:buNone/>
            </a:pPr>
            <a:r>
              <a:rPr lang="en-US" dirty="0"/>
              <a:t>The Lakota word for </a:t>
            </a:r>
            <a:r>
              <a:rPr lang="en-US" i="1" dirty="0"/>
              <a:t>fortitude</a:t>
            </a:r>
            <a:r>
              <a:rPr lang="en-US" dirty="0"/>
              <a:t>, means facing danger or challenges with courage, strength and confidence. Believing in oneself allows a person to face challenges. Fortitude includes the ability to come to terms with problems, to accept them and to find a solution that is good for everyone.</a:t>
            </a:r>
          </a:p>
          <a:p>
            <a:pPr marL="114300" indent="0">
              <a:buNone/>
            </a:pPr>
            <a:r>
              <a:rPr lang="en-US" dirty="0"/>
              <a:t>Historically, one of the first lessons a Lakota child learned was self-control and self-restraint in the presence of parents or adults. Mastery and abilities came from games and creative play. Someone more skilled than oneself was viewed as a role model, not as a competitor. Striving was for achieving a personal goal, not for being superior to one's opponent. Success was a possession of the many, not of the few.</a:t>
            </a:r>
          </a:p>
          <a:p>
            <a:pPr marL="114300" indent="0" algn="r">
              <a:buNone/>
            </a:pPr>
            <a:r>
              <a:rPr lang="en-US" i="1" dirty="0"/>
              <a:t>-</a:t>
            </a:r>
            <a:r>
              <a:rPr lang="en-US" i="1" dirty="0" err="1"/>
              <a:t>Akta</a:t>
            </a:r>
            <a:r>
              <a:rPr lang="en-US" i="1" dirty="0"/>
              <a:t> Lakota Cultural Center website</a:t>
            </a:r>
            <a:br>
              <a:rPr lang="en-US" dirty="0"/>
            </a:br>
            <a:endParaRPr lang="en-US" dirty="0"/>
          </a:p>
        </p:txBody>
      </p:sp>
      <p:sp>
        <p:nvSpPr>
          <p:cNvPr id="4" name="TextBox 3">
            <a:extLst>
              <a:ext uri="{FF2B5EF4-FFF2-40B4-BE49-F238E27FC236}">
                <a16:creationId xmlns:a16="http://schemas.microsoft.com/office/drawing/2014/main" id="{D4750B09-CADA-FB9B-F93E-65A9152A10BF}"/>
              </a:ext>
            </a:extLst>
          </p:cNvPr>
          <p:cNvSpPr txBox="1"/>
          <p:nvPr/>
        </p:nvSpPr>
        <p:spPr>
          <a:xfrm>
            <a:off x="557784" y="1825625"/>
            <a:ext cx="3749040" cy="2246769"/>
          </a:xfrm>
          <a:prstGeom prst="rect">
            <a:avLst/>
          </a:prstGeom>
          <a:noFill/>
        </p:spPr>
        <p:txBody>
          <a:bodyPr wrap="square" rtlCol="0">
            <a:sp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Return to your reflection on Fortitude from Day 1 of this lesson.</a:t>
            </a:r>
            <a:br>
              <a:rPr lang="en-US" sz="2000" dirty="0">
                <a:latin typeface="Calibri" panose="020F0502020204030204" pitchFamily="34" charset="0"/>
                <a:ea typeface="Calibri" panose="020F0502020204030204" pitchFamily="34" charset="0"/>
                <a:cs typeface="Calibri" panose="020F0502020204030204" pitchFamily="34" charset="0"/>
              </a:rPr>
            </a:br>
            <a:r>
              <a:rPr lang="en-US" sz="2000" dirty="0">
                <a:latin typeface="Calibri" panose="020F0502020204030204" pitchFamily="34" charset="0"/>
                <a:ea typeface="Calibri" panose="020F0502020204030204" pitchFamily="34" charset="0"/>
                <a:cs typeface="Calibri" panose="020F0502020204030204" pitchFamily="34" charset="0"/>
              </a:rPr>
              <a:t>Read your reflection from Day 1.</a:t>
            </a:r>
          </a:p>
          <a:p>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dirty="0">
                <a:latin typeface="Calibri" panose="020F0502020204030204" pitchFamily="34" charset="0"/>
                <a:ea typeface="Calibri" panose="020F0502020204030204" pitchFamily="34" charset="0"/>
                <a:cs typeface="Calibri" panose="020F0502020204030204" pitchFamily="34" charset="0"/>
              </a:rPr>
              <a:t>Take a little time to read the rest of the Fortitude quote.</a:t>
            </a:r>
            <a:endParaRPr lang="en-US" sz="2000" dirty="0"/>
          </a:p>
        </p:txBody>
      </p:sp>
      <p:sp>
        <p:nvSpPr>
          <p:cNvPr id="5" name="Google Shape;242;g2f994b887b6_2_531">
            <a:extLst>
              <a:ext uri="{FF2B5EF4-FFF2-40B4-BE49-F238E27FC236}">
                <a16:creationId xmlns:a16="http://schemas.microsoft.com/office/drawing/2014/main" id="{1E7B6852-329D-99D5-9ABE-DFF43D3627AC}"/>
              </a:ext>
            </a:extLst>
          </p:cNvPr>
          <p:cNvSpPr txBox="1">
            <a:spLocks/>
          </p:cNvSpPr>
          <p:nvPr/>
        </p:nvSpPr>
        <p:spPr>
          <a:xfrm>
            <a:off x="838200" y="282057"/>
            <a:ext cx="10515600" cy="13257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b="1" dirty="0">
                <a:solidFill>
                  <a:srgbClr val="990000"/>
                </a:solidFill>
                <a:latin typeface="Arial"/>
                <a:ea typeface="Arial"/>
                <a:cs typeface="Arial"/>
                <a:sym typeface="Arial"/>
              </a:rPr>
              <a:t>Fortitude</a:t>
            </a:r>
          </a:p>
        </p:txBody>
      </p:sp>
    </p:spTree>
    <p:extLst>
      <p:ext uri="{BB962C8B-B14F-4D97-AF65-F5344CB8AC3E}">
        <p14:creationId xmlns:p14="http://schemas.microsoft.com/office/powerpoint/2010/main" val="2229655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A827A-91B4-EFCE-3A03-C00A5956C4EC}"/>
              </a:ext>
            </a:extLst>
          </p:cNvPr>
          <p:cNvSpPr>
            <a:spLocks noGrp="1"/>
          </p:cNvSpPr>
          <p:nvPr>
            <p:ph type="title"/>
          </p:nvPr>
        </p:nvSpPr>
        <p:spPr/>
        <p:txBody>
          <a:bodyPr/>
          <a:lstStyle/>
          <a:p>
            <a:r>
              <a:rPr lang="en-US" b="1" dirty="0">
                <a:solidFill>
                  <a:srgbClr val="863A3A"/>
                </a:solidFill>
                <a:latin typeface="Arial" panose="020B0604020202020204" pitchFamily="34" charset="0"/>
                <a:cs typeface="Arial" panose="020B0604020202020204" pitchFamily="34" charset="0"/>
              </a:rPr>
              <a:t>Quotes from Joseph M. Marshall</a:t>
            </a:r>
          </a:p>
        </p:txBody>
      </p:sp>
      <p:sp>
        <p:nvSpPr>
          <p:cNvPr id="3" name="Text Placeholder 2">
            <a:extLst>
              <a:ext uri="{FF2B5EF4-FFF2-40B4-BE49-F238E27FC236}">
                <a16:creationId xmlns:a16="http://schemas.microsoft.com/office/drawing/2014/main" id="{8D10A9C5-CFA4-8D58-3D0F-5D9E4AA39A14}"/>
              </a:ext>
            </a:extLst>
          </p:cNvPr>
          <p:cNvSpPr>
            <a:spLocks noGrp="1"/>
          </p:cNvSpPr>
          <p:nvPr>
            <p:ph type="body" idx="1"/>
          </p:nvPr>
        </p:nvSpPr>
        <p:spPr>
          <a:xfrm>
            <a:off x="356616" y="3156024"/>
            <a:ext cx="11314176" cy="1169088"/>
          </a:xfrm>
        </p:spPr>
        <p:txBody>
          <a:bodyPr>
            <a:noAutofit/>
          </a:bodyPr>
          <a:lstStyle/>
          <a:p>
            <a:pPr marL="114300" indent="0">
              <a:buNone/>
            </a:pPr>
            <a:r>
              <a:rPr lang="en-US" sz="2000" dirty="0"/>
              <a:t>The allied people thrived for several generations because of one significant factor: their willingness and ability to adapt. That enabled them to assess any new environment or situation and ascertain what was necessary to survive within it or with it.</a:t>
            </a:r>
          </a:p>
        </p:txBody>
      </p:sp>
      <p:sp>
        <p:nvSpPr>
          <p:cNvPr id="4" name="Text Placeholder 2">
            <a:extLst>
              <a:ext uri="{FF2B5EF4-FFF2-40B4-BE49-F238E27FC236}">
                <a16:creationId xmlns:a16="http://schemas.microsoft.com/office/drawing/2014/main" id="{899F2875-3B91-1F42-A80C-2268FDF89EBF}"/>
              </a:ext>
            </a:extLst>
          </p:cNvPr>
          <p:cNvSpPr txBox="1">
            <a:spLocks/>
          </p:cNvSpPr>
          <p:nvPr/>
        </p:nvSpPr>
        <p:spPr>
          <a:xfrm>
            <a:off x="438912" y="1429153"/>
            <a:ext cx="11314176" cy="191889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71500" indent="-457200">
              <a:buFont typeface="+mj-lt"/>
              <a:buAutoNum type="arabicPeriod"/>
            </a:pPr>
            <a:r>
              <a:rPr lang="en-US" sz="2000" dirty="0">
                <a:latin typeface="Calibri" panose="020F0502020204030204" pitchFamily="34" charset="0"/>
                <a:ea typeface="Calibri" panose="020F0502020204030204" pitchFamily="34" charset="0"/>
                <a:cs typeface="Calibri" panose="020F0502020204030204" pitchFamily="34" charset="0"/>
              </a:rPr>
              <a:t>Read the quotes from Joseph Marshall. </a:t>
            </a:r>
          </a:p>
          <a:p>
            <a:pPr marL="571500" indent="-457200">
              <a:buFont typeface="+mj-lt"/>
              <a:buAutoNum type="arabicPeriod"/>
            </a:pPr>
            <a:r>
              <a:rPr lang="en-US" sz="2000" dirty="0">
                <a:latin typeface="Calibri" panose="020F0502020204030204" pitchFamily="34" charset="0"/>
                <a:ea typeface="Calibri" panose="020F0502020204030204" pitchFamily="34" charset="0"/>
                <a:cs typeface="Calibri" panose="020F0502020204030204" pitchFamily="34" charset="0"/>
                <a:sym typeface="Arial"/>
              </a:rPr>
              <a:t>After your new learning, what other thoughts do you have about fortitude, resilience, and problem-solving? Have they changed?</a:t>
            </a:r>
            <a:endParaRPr lang="en-US" sz="2000" b="1" dirty="0">
              <a:solidFill>
                <a:srgbClr val="990000"/>
              </a:solidFill>
              <a:latin typeface="Calibri" panose="020F0502020204030204" pitchFamily="34" charset="0"/>
              <a:ea typeface="Calibri" panose="020F0502020204030204" pitchFamily="34" charset="0"/>
              <a:cs typeface="Calibri" panose="020F0502020204030204" pitchFamily="34" charset="0"/>
              <a:sym typeface="Arial"/>
            </a:endParaRPr>
          </a:p>
          <a:p>
            <a:pPr marL="114300" indent="0">
              <a:buNone/>
            </a:pPr>
            <a:r>
              <a:rPr lang="en-US" sz="2000" b="1" dirty="0">
                <a:latin typeface="Calibri" panose="020F0502020204030204" pitchFamily="34" charset="0"/>
                <a:ea typeface="Calibri" panose="020F0502020204030204" pitchFamily="34" charset="0"/>
                <a:cs typeface="Calibri" panose="020F0502020204030204" pitchFamily="34" charset="0"/>
              </a:rPr>
              <a:t>Add any new thoughts to your reflection from day 1.  </a:t>
            </a:r>
          </a:p>
        </p:txBody>
      </p:sp>
      <p:sp>
        <p:nvSpPr>
          <p:cNvPr id="5" name="TextBox 4">
            <a:extLst>
              <a:ext uri="{FF2B5EF4-FFF2-40B4-BE49-F238E27FC236}">
                <a16:creationId xmlns:a16="http://schemas.microsoft.com/office/drawing/2014/main" id="{4E45D937-4EEA-F8BD-CDD0-DF087E31290A}"/>
              </a:ext>
            </a:extLst>
          </p:cNvPr>
          <p:cNvSpPr txBox="1"/>
          <p:nvPr/>
        </p:nvSpPr>
        <p:spPr>
          <a:xfrm>
            <a:off x="356616" y="4513326"/>
            <a:ext cx="11634216" cy="2154436"/>
          </a:xfrm>
          <a:prstGeom prst="rect">
            <a:avLst/>
          </a:prstGeom>
          <a:noFill/>
        </p:spPr>
        <p:txBody>
          <a:bodyPr wrap="square" rtlCol="0">
            <a:spAutoFit/>
          </a:bodyPr>
          <a:lstStyle/>
          <a:p>
            <a:pPr marL="114300" indent="0">
              <a:buNone/>
            </a:pPr>
            <a:r>
              <a:rPr lang="en-US" sz="2000" dirty="0">
                <a:latin typeface="Calibri" panose="020F0502020204030204" pitchFamily="34" charset="0"/>
                <a:ea typeface="Calibri" panose="020F0502020204030204" pitchFamily="34" charset="0"/>
                <a:cs typeface="Calibri" panose="020F0502020204030204" pitchFamily="34" charset="0"/>
              </a:rPr>
              <a:t>Hundreds of years ago our ancestors migrated to the northern Plains and learned to survive in a difficult, even harsh and unforgiving environment where others had not. They survived because they did not fight the environment. They survived because they understood the realities of it and accepted the limitations it placed on them. Within that balance, they became a strong people.</a:t>
            </a:r>
          </a:p>
          <a:p>
            <a:pPr marL="114300" indent="0" algn="r">
              <a:buNone/>
            </a:pPr>
            <a:r>
              <a:rPr lang="en-US" sz="2000" i="1" dirty="0">
                <a:latin typeface="Calibri" panose="020F0502020204030204" pitchFamily="34" charset="0"/>
                <a:ea typeface="Calibri" panose="020F0502020204030204" pitchFamily="34" charset="0"/>
                <a:cs typeface="Calibri" panose="020F0502020204030204" pitchFamily="34" charset="0"/>
              </a:rPr>
              <a:t>-by Joseph M. Marshall</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114300" indent="0" algn="r">
              <a:buNone/>
            </a:pPr>
            <a:r>
              <a:rPr lang="en-US" sz="2000" i="1" dirty="0">
                <a:latin typeface="Calibri" panose="020F0502020204030204" pitchFamily="34" charset="0"/>
                <a:ea typeface="Calibri" panose="020F0502020204030204" pitchFamily="34" charset="0"/>
                <a:cs typeface="Calibri" panose="020F0502020204030204" pitchFamily="34" charset="0"/>
              </a:rPr>
              <a:t>From To You We Shall Return: Lessons About Our Planet from the Lakota</a:t>
            </a:r>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2824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B1640A-4A01-84FF-36C1-947A52AD2A7B}"/>
              </a:ext>
            </a:extLst>
          </p:cNvPr>
          <p:cNvSpPr>
            <a:spLocks noGrp="1"/>
          </p:cNvSpPr>
          <p:nvPr>
            <p:ph type="title"/>
          </p:nvPr>
        </p:nvSpPr>
        <p:spPr/>
        <p:txBody>
          <a:bodyPr/>
          <a:lstStyle/>
          <a:p>
            <a:r>
              <a:rPr lang="en-US" b="1" dirty="0">
                <a:solidFill>
                  <a:srgbClr val="990000"/>
                </a:solidFill>
                <a:latin typeface="Arial"/>
                <a:ea typeface="Arial"/>
                <a:cs typeface="Arial"/>
                <a:sym typeface="Arial"/>
              </a:rPr>
              <a:t>FORTITUDE – WOWAČÍŊTAŊKA</a:t>
            </a:r>
            <a:endParaRPr lang="en-US" dirty="0"/>
          </a:p>
        </p:txBody>
      </p:sp>
      <p:sp>
        <p:nvSpPr>
          <p:cNvPr id="6" name="Text Placeholder 5">
            <a:extLst>
              <a:ext uri="{FF2B5EF4-FFF2-40B4-BE49-F238E27FC236}">
                <a16:creationId xmlns:a16="http://schemas.microsoft.com/office/drawing/2014/main" id="{558412C5-8C92-D46A-4ABF-55829D53B18B}"/>
              </a:ext>
            </a:extLst>
          </p:cNvPr>
          <p:cNvSpPr>
            <a:spLocks noGrp="1"/>
          </p:cNvSpPr>
          <p:nvPr>
            <p:ph type="body" idx="1"/>
          </p:nvPr>
        </p:nvSpPr>
        <p:spPr/>
        <p:txBody>
          <a:bodyPr/>
          <a:lstStyle/>
          <a:p>
            <a:endParaRPr lang="en-US" dirty="0"/>
          </a:p>
        </p:txBody>
      </p:sp>
      <p:pic>
        <p:nvPicPr>
          <p:cNvPr id="7" name="Online Media 6" title="Lakota Virtue: Wowachinthanka">
            <a:hlinkClick r:id="" action="ppaction://media"/>
            <a:extLst>
              <a:ext uri="{FF2B5EF4-FFF2-40B4-BE49-F238E27FC236}">
                <a16:creationId xmlns:a16="http://schemas.microsoft.com/office/drawing/2014/main" id="{2E479FEB-C031-1182-87B7-9BF98BB9299F}"/>
              </a:ext>
            </a:extLst>
          </p:cNvPr>
          <p:cNvPicPr>
            <a:picLocks noRot="1" noChangeAspect="1"/>
          </p:cNvPicPr>
          <p:nvPr>
            <a:videoFile r:link="rId1"/>
          </p:nvPr>
        </p:nvPicPr>
        <p:blipFill>
          <a:blip r:embed="rId3"/>
          <a:stretch>
            <a:fillRect/>
          </a:stretch>
        </p:blipFill>
        <p:spPr>
          <a:xfrm>
            <a:off x="1603981" y="1463234"/>
            <a:ext cx="8984038" cy="5075982"/>
          </a:xfrm>
          <a:prstGeom prst="rect">
            <a:avLst/>
          </a:prstGeom>
        </p:spPr>
      </p:pic>
    </p:spTree>
    <p:extLst>
      <p:ext uri="{BB962C8B-B14F-4D97-AF65-F5344CB8AC3E}">
        <p14:creationId xmlns:p14="http://schemas.microsoft.com/office/powerpoint/2010/main" val="198861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2f994b887b6_2_498"/>
          <p:cNvSpPr txBox="1">
            <a:spLocks noGrp="1"/>
          </p:cNvSpPr>
          <p:nvPr>
            <p:ph type="body" idx="1"/>
          </p:nvPr>
        </p:nvSpPr>
        <p:spPr>
          <a:xfrm>
            <a:off x="5183200" y="457200"/>
            <a:ext cx="6172200" cy="54036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09090"/>
              </a:lnSpc>
              <a:spcBef>
                <a:spcPts val="1200"/>
              </a:spcBef>
              <a:spcAft>
                <a:spcPts val="0"/>
              </a:spcAft>
              <a:buSzPts val="1100"/>
              <a:buNone/>
            </a:pPr>
            <a:r>
              <a:rPr lang="en-US" sz="2900" b="1" dirty="0">
                <a:solidFill>
                  <a:srgbClr val="990000"/>
                </a:solidFill>
                <a:latin typeface="Arial"/>
                <a:ea typeface="Arial"/>
                <a:cs typeface="Arial"/>
                <a:sym typeface="Arial"/>
              </a:rPr>
              <a:t>FORTITUDE – WOWAČÍŊTAŊKA</a:t>
            </a:r>
            <a:endParaRPr sz="2900" b="1" dirty="0">
              <a:solidFill>
                <a:srgbClr val="990000"/>
              </a:solidFill>
              <a:latin typeface="Arial"/>
              <a:ea typeface="Arial"/>
              <a:cs typeface="Arial"/>
              <a:sym typeface="Arial"/>
            </a:endParaRPr>
          </a:p>
          <a:p>
            <a:pPr marL="0" lvl="0" indent="0" algn="l" rtl="0">
              <a:lnSpc>
                <a:spcPct val="116250"/>
              </a:lnSpc>
              <a:spcBef>
                <a:spcPts val="1200"/>
              </a:spcBef>
              <a:spcAft>
                <a:spcPts val="0"/>
              </a:spcAft>
              <a:buSzPts val="1100"/>
              <a:buNone/>
            </a:pPr>
            <a:r>
              <a:rPr lang="en-US" sz="2900" i="1" dirty="0">
                <a:solidFill>
                  <a:srgbClr val="353333"/>
                </a:solidFill>
                <a:latin typeface="Arial"/>
                <a:ea typeface="Arial"/>
                <a:cs typeface="Arial"/>
                <a:sym typeface="Arial"/>
              </a:rPr>
              <a:t>Fortitude</a:t>
            </a:r>
            <a:r>
              <a:rPr lang="en-US" sz="2900" dirty="0">
                <a:solidFill>
                  <a:srgbClr val="353333"/>
                </a:solidFill>
                <a:latin typeface="Arial"/>
                <a:ea typeface="Arial"/>
                <a:cs typeface="Arial"/>
                <a:sym typeface="Arial"/>
              </a:rPr>
              <a:t> means facing danger or challenges with courage, strength, and confidence. Believing in oneself allows a person to face challenges. Fortitude includes the ability to come to terms with problems, accept them, and to find a solution that is good for everyone.</a:t>
            </a:r>
            <a:endParaRPr sz="2900" dirty="0">
              <a:solidFill>
                <a:srgbClr val="353333"/>
              </a:solidFill>
              <a:latin typeface="Arial"/>
              <a:ea typeface="Arial"/>
              <a:cs typeface="Arial"/>
              <a:sym typeface="Arial"/>
            </a:endParaRPr>
          </a:p>
          <a:p>
            <a:pPr marL="457200" lvl="0" indent="-381000" algn="r" rtl="0">
              <a:lnSpc>
                <a:spcPct val="109090"/>
              </a:lnSpc>
              <a:spcBef>
                <a:spcPts val="1200"/>
              </a:spcBef>
              <a:spcAft>
                <a:spcPts val="0"/>
              </a:spcAft>
              <a:buClr>
                <a:srgbClr val="353333"/>
              </a:buClr>
              <a:buSzPts val="2400"/>
              <a:buChar char="-"/>
            </a:pPr>
            <a:r>
              <a:rPr lang="en-US" sz="2400" i="1" dirty="0">
                <a:solidFill>
                  <a:srgbClr val="353333"/>
                </a:solidFill>
                <a:latin typeface="Arial"/>
                <a:ea typeface="Arial"/>
                <a:cs typeface="Arial"/>
                <a:sym typeface="Arial"/>
              </a:rPr>
              <a:t>from Lakota Value </a:t>
            </a:r>
            <a:r>
              <a:rPr lang="en-US" sz="2400" i="1" dirty="0" err="1">
                <a:solidFill>
                  <a:srgbClr val="353333"/>
                </a:solidFill>
                <a:latin typeface="Arial"/>
                <a:ea typeface="Arial"/>
                <a:cs typeface="Arial"/>
                <a:sym typeface="Arial"/>
              </a:rPr>
              <a:t>Akta</a:t>
            </a:r>
            <a:r>
              <a:rPr lang="en-US" sz="2400" i="1" dirty="0">
                <a:solidFill>
                  <a:srgbClr val="353333"/>
                </a:solidFill>
                <a:latin typeface="Arial"/>
                <a:ea typeface="Arial"/>
                <a:cs typeface="Arial"/>
                <a:sym typeface="Arial"/>
              </a:rPr>
              <a:t> Lakota St. Joseph Indian School</a:t>
            </a:r>
            <a:endParaRPr sz="2400"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2f994b887b6_2_502"/>
          <p:cNvSpPr txBox="1">
            <a:spLocks noGrp="1"/>
          </p:cNvSpPr>
          <p:nvPr>
            <p:ph type="title"/>
          </p:nvPr>
        </p:nvSpPr>
        <p:spPr>
          <a:xfrm>
            <a:off x="507225" y="1097850"/>
            <a:ext cx="4264800" cy="5294700"/>
          </a:xfrm>
          <a:prstGeom prst="rect">
            <a:avLst/>
          </a:prstGeom>
          <a:noFill/>
          <a:ln>
            <a:noFill/>
          </a:ln>
        </p:spPr>
        <p:txBody>
          <a:bodyPr spcFirstLastPara="1" wrap="square" lIns="91425" tIns="45700" rIns="91425" bIns="45700" anchor="ctr" anchorCtr="0">
            <a:normAutofit/>
          </a:bodyPr>
          <a:lstStyle/>
          <a:p>
            <a:pPr marL="457200" lvl="0" indent="-381000" algn="l" rtl="0">
              <a:lnSpc>
                <a:spcPct val="116250"/>
              </a:lnSpc>
              <a:spcBef>
                <a:spcPts val="1200"/>
              </a:spcBef>
              <a:spcAft>
                <a:spcPts val="0"/>
              </a:spcAft>
              <a:buClr>
                <a:srgbClr val="990000"/>
              </a:buClr>
              <a:buSzPts val="2400"/>
              <a:buFont typeface="Arial"/>
              <a:buChar char="●"/>
            </a:pPr>
            <a:r>
              <a:rPr lang="en-US" sz="2400" dirty="0">
                <a:solidFill>
                  <a:srgbClr val="990000"/>
                </a:solidFill>
                <a:latin typeface="Arial"/>
                <a:ea typeface="Arial"/>
                <a:cs typeface="Arial"/>
                <a:sym typeface="Arial"/>
              </a:rPr>
              <a:t>What is standing out to you as you read this?</a:t>
            </a:r>
            <a:endParaRPr sz="2400" dirty="0">
              <a:solidFill>
                <a:srgbClr val="990000"/>
              </a:solidFill>
              <a:latin typeface="Arial"/>
              <a:ea typeface="Arial"/>
              <a:cs typeface="Arial"/>
              <a:sym typeface="Arial"/>
            </a:endParaRPr>
          </a:p>
          <a:p>
            <a:pPr marL="457200" lvl="0" indent="0" algn="l" rtl="0">
              <a:lnSpc>
                <a:spcPct val="116250"/>
              </a:lnSpc>
              <a:spcBef>
                <a:spcPts val="1200"/>
              </a:spcBef>
              <a:spcAft>
                <a:spcPts val="0"/>
              </a:spcAft>
              <a:buSzPts val="3200"/>
              <a:buNone/>
            </a:pPr>
            <a:endParaRPr sz="2400" dirty="0">
              <a:solidFill>
                <a:srgbClr val="990000"/>
              </a:solidFill>
              <a:latin typeface="Arial"/>
              <a:ea typeface="Arial"/>
              <a:cs typeface="Arial"/>
              <a:sym typeface="Arial"/>
            </a:endParaRPr>
          </a:p>
          <a:p>
            <a:pPr marL="457200" lvl="0" indent="-381000" algn="l" rtl="0">
              <a:lnSpc>
                <a:spcPct val="116250"/>
              </a:lnSpc>
              <a:spcBef>
                <a:spcPts val="1000"/>
              </a:spcBef>
              <a:spcAft>
                <a:spcPts val="0"/>
              </a:spcAft>
              <a:buClr>
                <a:srgbClr val="990000"/>
              </a:buClr>
              <a:buSzPts val="2400"/>
              <a:buFont typeface="Arial"/>
              <a:buChar char="●"/>
            </a:pPr>
            <a:r>
              <a:rPr lang="en-US" sz="2400" dirty="0">
                <a:solidFill>
                  <a:srgbClr val="990000"/>
                </a:solidFill>
                <a:latin typeface="Arial"/>
                <a:ea typeface="Arial"/>
                <a:cs typeface="Arial"/>
                <a:sym typeface="Arial"/>
              </a:rPr>
              <a:t>What actions do you connect with fortitude?</a:t>
            </a:r>
            <a:endParaRPr sz="2400" dirty="0">
              <a:solidFill>
                <a:srgbClr val="990000"/>
              </a:solidFill>
              <a:latin typeface="Arial"/>
              <a:ea typeface="Arial"/>
              <a:cs typeface="Arial"/>
              <a:sym typeface="Arial"/>
            </a:endParaRPr>
          </a:p>
          <a:p>
            <a:pPr marL="457200" lvl="0" indent="0" algn="l" rtl="0">
              <a:lnSpc>
                <a:spcPct val="116250"/>
              </a:lnSpc>
              <a:spcBef>
                <a:spcPts val="1000"/>
              </a:spcBef>
              <a:spcAft>
                <a:spcPts val="0"/>
              </a:spcAft>
              <a:buSzPts val="3200"/>
              <a:buNone/>
            </a:pPr>
            <a:endParaRPr sz="2400" dirty="0">
              <a:solidFill>
                <a:srgbClr val="990000"/>
              </a:solidFill>
              <a:latin typeface="Arial"/>
              <a:ea typeface="Arial"/>
              <a:cs typeface="Arial"/>
              <a:sym typeface="Arial"/>
            </a:endParaRPr>
          </a:p>
          <a:p>
            <a:pPr marL="457200" lvl="0" indent="-381000" algn="l" rtl="0">
              <a:lnSpc>
                <a:spcPct val="116250"/>
              </a:lnSpc>
              <a:spcBef>
                <a:spcPts val="1200"/>
              </a:spcBef>
              <a:spcAft>
                <a:spcPts val="1000"/>
              </a:spcAft>
              <a:buClr>
                <a:srgbClr val="990000"/>
              </a:buClr>
              <a:buSzPts val="2400"/>
              <a:buFont typeface="Arial"/>
              <a:buChar char="●"/>
            </a:pPr>
            <a:r>
              <a:rPr lang="en-US" sz="2400" dirty="0">
                <a:solidFill>
                  <a:srgbClr val="990000"/>
                </a:solidFill>
                <a:latin typeface="Arial"/>
                <a:ea typeface="Arial"/>
                <a:cs typeface="Arial"/>
                <a:sym typeface="Arial"/>
              </a:rPr>
              <a:t>What connections can you make with your own life?</a:t>
            </a:r>
            <a:endParaRPr sz="2400" dirty="0">
              <a:solidFill>
                <a:srgbClr val="990000"/>
              </a:solidFill>
            </a:endParaRPr>
          </a:p>
        </p:txBody>
      </p:sp>
      <p:sp>
        <p:nvSpPr>
          <p:cNvPr id="208" name="Google Shape;208;g2f994b887b6_2_502"/>
          <p:cNvSpPr txBox="1">
            <a:spLocks noGrp="1"/>
          </p:cNvSpPr>
          <p:nvPr>
            <p:ph type="body" idx="1"/>
          </p:nvPr>
        </p:nvSpPr>
        <p:spPr>
          <a:xfrm>
            <a:off x="5183200" y="457200"/>
            <a:ext cx="6172200" cy="54036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9090"/>
              </a:lnSpc>
              <a:spcBef>
                <a:spcPts val="1200"/>
              </a:spcBef>
              <a:spcAft>
                <a:spcPts val="0"/>
              </a:spcAft>
              <a:buClr>
                <a:schemeClr val="dk1"/>
              </a:buClr>
              <a:buSzPts val="1100"/>
              <a:buFont typeface="Arial"/>
              <a:buNone/>
            </a:pPr>
            <a:r>
              <a:rPr lang="en-US" sz="2900" b="1" dirty="0">
                <a:solidFill>
                  <a:srgbClr val="990000"/>
                </a:solidFill>
                <a:latin typeface="Arial"/>
                <a:ea typeface="Arial"/>
                <a:cs typeface="Arial"/>
                <a:sym typeface="Arial"/>
              </a:rPr>
              <a:t>FORTITUDE – WOWAČÍŊTAŊKA</a:t>
            </a:r>
            <a:endParaRPr sz="2900" b="1" dirty="0">
              <a:solidFill>
                <a:srgbClr val="990000"/>
              </a:solidFill>
              <a:latin typeface="Arial"/>
              <a:ea typeface="Arial"/>
              <a:cs typeface="Arial"/>
              <a:sym typeface="Arial"/>
            </a:endParaRPr>
          </a:p>
          <a:p>
            <a:pPr marL="0" lvl="0" indent="0" algn="l" rtl="0">
              <a:lnSpc>
                <a:spcPct val="116250"/>
              </a:lnSpc>
              <a:spcBef>
                <a:spcPts val="1200"/>
              </a:spcBef>
              <a:spcAft>
                <a:spcPts val="0"/>
              </a:spcAft>
              <a:buClr>
                <a:schemeClr val="dk1"/>
              </a:buClr>
              <a:buSzPts val="1100"/>
              <a:buFont typeface="Arial"/>
              <a:buNone/>
            </a:pPr>
            <a:r>
              <a:rPr lang="en-US" sz="2900" i="1" dirty="0">
                <a:solidFill>
                  <a:srgbClr val="353333"/>
                </a:solidFill>
                <a:latin typeface="Arial"/>
                <a:ea typeface="Arial"/>
                <a:cs typeface="Arial"/>
                <a:sym typeface="Arial"/>
              </a:rPr>
              <a:t>Fortitude</a:t>
            </a:r>
            <a:r>
              <a:rPr lang="en-US" sz="2900" dirty="0">
                <a:solidFill>
                  <a:srgbClr val="353333"/>
                </a:solidFill>
                <a:latin typeface="Arial"/>
                <a:ea typeface="Arial"/>
                <a:cs typeface="Arial"/>
                <a:sym typeface="Arial"/>
              </a:rPr>
              <a:t> means facing danger or challenges with courage, strength, and confidence. Believing in oneself allows a person to face challenges. Fortitude includes the ability to come to terms with problems, accept them, and to find a solution that is good for everyone.</a:t>
            </a:r>
            <a:endParaRPr sz="2900" dirty="0">
              <a:solidFill>
                <a:srgbClr val="353333"/>
              </a:solidFill>
              <a:latin typeface="Arial"/>
              <a:ea typeface="Arial"/>
              <a:cs typeface="Arial"/>
              <a:sym typeface="Arial"/>
            </a:endParaRPr>
          </a:p>
          <a:p>
            <a:pPr marL="0" lvl="0" indent="0" algn="l" rtl="0">
              <a:lnSpc>
                <a:spcPct val="116250"/>
              </a:lnSpc>
              <a:spcBef>
                <a:spcPts val="1200"/>
              </a:spcBef>
              <a:spcAft>
                <a:spcPts val="0"/>
              </a:spcAft>
              <a:buClr>
                <a:schemeClr val="dk1"/>
              </a:buClr>
              <a:buSzPts val="1100"/>
              <a:buFont typeface="Arial"/>
              <a:buNone/>
            </a:pPr>
            <a:endParaRPr sz="2900" dirty="0">
              <a:solidFill>
                <a:srgbClr val="353333"/>
              </a:solidFill>
              <a:latin typeface="Arial"/>
              <a:ea typeface="Arial"/>
              <a:cs typeface="Arial"/>
              <a:sym typeface="Arial"/>
            </a:endParaRPr>
          </a:p>
          <a:p>
            <a:pPr marL="457200" lvl="0" indent="-381000" algn="r" rtl="0">
              <a:lnSpc>
                <a:spcPct val="109090"/>
              </a:lnSpc>
              <a:spcBef>
                <a:spcPts val="0"/>
              </a:spcBef>
              <a:spcAft>
                <a:spcPts val="0"/>
              </a:spcAft>
              <a:buClr>
                <a:srgbClr val="353333"/>
              </a:buClr>
              <a:buSzPts val="2400"/>
              <a:buChar char="-"/>
            </a:pPr>
            <a:r>
              <a:rPr lang="en-US" sz="2400" i="1" dirty="0">
                <a:solidFill>
                  <a:srgbClr val="353333"/>
                </a:solidFill>
                <a:latin typeface="Arial"/>
                <a:ea typeface="Arial"/>
                <a:cs typeface="Arial"/>
                <a:sym typeface="Arial"/>
              </a:rPr>
              <a:t>from Lakota Value </a:t>
            </a:r>
            <a:r>
              <a:rPr lang="en-US" sz="2400" i="1" dirty="0" err="1">
                <a:solidFill>
                  <a:srgbClr val="353333"/>
                </a:solidFill>
                <a:latin typeface="Arial"/>
                <a:ea typeface="Arial"/>
                <a:cs typeface="Arial"/>
                <a:sym typeface="Arial"/>
              </a:rPr>
              <a:t>Akta</a:t>
            </a:r>
            <a:r>
              <a:rPr lang="en-US" sz="2400" i="1" dirty="0">
                <a:solidFill>
                  <a:srgbClr val="353333"/>
                </a:solidFill>
                <a:latin typeface="Arial"/>
                <a:ea typeface="Arial"/>
                <a:cs typeface="Arial"/>
                <a:sym typeface="Arial"/>
              </a:rPr>
              <a:t> Lakota </a:t>
            </a:r>
            <a:endParaRPr sz="2400" i="1" dirty="0">
              <a:solidFill>
                <a:srgbClr val="353333"/>
              </a:solidFill>
              <a:latin typeface="Arial"/>
              <a:ea typeface="Arial"/>
              <a:cs typeface="Arial"/>
              <a:sym typeface="Arial"/>
            </a:endParaRPr>
          </a:p>
          <a:p>
            <a:pPr marL="457200" lvl="0" indent="0" algn="r" rtl="0">
              <a:lnSpc>
                <a:spcPct val="109090"/>
              </a:lnSpc>
              <a:spcBef>
                <a:spcPts val="0"/>
              </a:spcBef>
              <a:spcAft>
                <a:spcPts val="0"/>
              </a:spcAft>
              <a:buSzPts val="3200"/>
              <a:buNone/>
            </a:pPr>
            <a:r>
              <a:rPr lang="en-US" sz="2400" i="1" dirty="0">
                <a:solidFill>
                  <a:srgbClr val="353333"/>
                </a:solidFill>
                <a:latin typeface="Arial"/>
                <a:ea typeface="Arial"/>
                <a:cs typeface="Arial"/>
                <a:sym typeface="Arial"/>
              </a:rPr>
              <a:t>Cultural Center</a:t>
            </a:r>
            <a:endParaRPr sz="2400"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2f994b887b6_2_50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b="1">
                <a:solidFill>
                  <a:srgbClr val="990000"/>
                </a:solidFill>
                <a:latin typeface="Arial"/>
                <a:ea typeface="Arial"/>
                <a:cs typeface="Arial"/>
                <a:sym typeface="Arial"/>
              </a:rPr>
              <a:t>Meteorology Report</a:t>
            </a:r>
            <a:endParaRPr b="1">
              <a:solidFill>
                <a:srgbClr val="990000"/>
              </a:solidFill>
              <a:latin typeface="Arial"/>
              <a:ea typeface="Arial"/>
              <a:cs typeface="Arial"/>
              <a:sym typeface="Arial"/>
            </a:endParaRPr>
          </a:p>
        </p:txBody>
      </p:sp>
      <p:sp>
        <p:nvSpPr>
          <p:cNvPr id="214" name="Google Shape;214;g2f994b887b6_2_507"/>
          <p:cNvSpPr txBox="1">
            <a:spLocks noGrp="1"/>
          </p:cNvSpPr>
          <p:nvPr>
            <p:ph type="body" idx="1"/>
          </p:nvPr>
        </p:nvSpPr>
        <p:spPr>
          <a:xfrm>
            <a:off x="838200" y="1690825"/>
            <a:ext cx="10515600" cy="4351200"/>
          </a:xfrm>
          <a:prstGeom prst="rect">
            <a:avLst/>
          </a:prstGeom>
          <a:noFill/>
          <a:ln>
            <a:noFill/>
          </a:ln>
        </p:spPr>
        <p:txBody>
          <a:bodyPr spcFirstLastPara="1" wrap="square" lIns="91425" tIns="45700" rIns="91425" bIns="45700" anchor="t" anchorCtr="0">
            <a:noAutofit/>
          </a:bodyPr>
          <a:lstStyle/>
          <a:p>
            <a:pPr marL="457200" lvl="0" indent="-393700" algn="l" rtl="0">
              <a:lnSpc>
                <a:spcPct val="90000"/>
              </a:lnSpc>
              <a:spcBef>
                <a:spcPts val="1000"/>
              </a:spcBef>
              <a:spcAft>
                <a:spcPts val="0"/>
              </a:spcAft>
              <a:buSzPts val="2600"/>
              <a:buAutoNum type="arabicPeriod"/>
            </a:pPr>
            <a:r>
              <a:rPr lang="en-US" sz="3600" dirty="0">
                <a:latin typeface="Arial"/>
                <a:ea typeface="Arial"/>
                <a:cs typeface="Arial"/>
                <a:sym typeface="Arial"/>
              </a:rPr>
              <a:t>Read your team’s meteorology report for your region.</a:t>
            </a:r>
            <a:endParaRPr sz="3600" dirty="0">
              <a:latin typeface="Arial"/>
              <a:ea typeface="Arial"/>
              <a:cs typeface="Arial"/>
              <a:sym typeface="Arial"/>
            </a:endParaRPr>
          </a:p>
          <a:p>
            <a:pPr marL="457200" lvl="0" indent="-393700" algn="l" rtl="0">
              <a:lnSpc>
                <a:spcPct val="90000"/>
              </a:lnSpc>
              <a:spcBef>
                <a:spcPts val="1000"/>
              </a:spcBef>
              <a:spcAft>
                <a:spcPts val="0"/>
              </a:spcAft>
              <a:buSzPts val="2600"/>
              <a:buAutoNum type="arabicPeriod"/>
            </a:pPr>
            <a:r>
              <a:rPr lang="en-US" sz="3600" dirty="0">
                <a:latin typeface="Arial"/>
                <a:ea typeface="Arial"/>
                <a:cs typeface="Arial"/>
                <a:sym typeface="Arial"/>
              </a:rPr>
              <a:t>Think about the impact the severe weather event in your region has on shelters.</a:t>
            </a:r>
            <a:endParaRPr sz="3600" dirty="0">
              <a:latin typeface="Arial"/>
              <a:ea typeface="Arial"/>
              <a:cs typeface="Arial"/>
              <a:sym typeface="Arial"/>
            </a:endParaRPr>
          </a:p>
          <a:p>
            <a:pPr marL="457200" lvl="0" indent="-393700" algn="l" rtl="0">
              <a:lnSpc>
                <a:spcPct val="90000"/>
              </a:lnSpc>
              <a:spcBef>
                <a:spcPts val="1000"/>
              </a:spcBef>
              <a:spcAft>
                <a:spcPts val="0"/>
              </a:spcAft>
              <a:buSzPts val="2600"/>
              <a:buAutoNum type="arabicPeriod"/>
            </a:pPr>
            <a:r>
              <a:rPr lang="en-US" sz="3600" dirty="0">
                <a:latin typeface="Arial"/>
                <a:ea typeface="Arial"/>
                <a:cs typeface="Arial"/>
                <a:sym typeface="Arial"/>
              </a:rPr>
              <a:t>Discuss as a group:</a:t>
            </a:r>
            <a:endParaRPr sz="3600" dirty="0">
              <a:latin typeface="Arial"/>
              <a:ea typeface="Arial"/>
              <a:cs typeface="Arial"/>
              <a:sym typeface="Arial"/>
            </a:endParaRPr>
          </a:p>
          <a:p>
            <a:pPr marL="457200" lvl="0" indent="-381000" algn="l" rtl="0">
              <a:lnSpc>
                <a:spcPct val="90000"/>
              </a:lnSpc>
              <a:spcBef>
                <a:spcPts val="1000"/>
              </a:spcBef>
              <a:spcAft>
                <a:spcPts val="0"/>
              </a:spcAft>
              <a:buSzPts val="2400"/>
              <a:buChar char="•"/>
            </a:pPr>
            <a:r>
              <a:rPr lang="en-US" sz="3600" i="1" dirty="0">
                <a:latin typeface="Arial"/>
                <a:ea typeface="Arial"/>
                <a:cs typeface="Arial"/>
                <a:sym typeface="Arial"/>
              </a:rPr>
              <a:t>What causes the event’s speed, size and duration?</a:t>
            </a:r>
            <a:endParaRPr sz="3600" i="1" dirty="0">
              <a:latin typeface="Arial"/>
              <a:ea typeface="Arial"/>
              <a:cs typeface="Arial"/>
              <a:sym typeface="Arial"/>
            </a:endParaRPr>
          </a:p>
          <a:p>
            <a:pPr marL="457200" lvl="0" indent="-381000" algn="l" rtl="0">
              <a:lnSpc>
                <a:spcPct val="90000"/>
              </a:lnSpc>
              <a:spcBef>
                <a:spcPts val="1000"/>
              </a:spcBef>
              <a:spcAft>
                <a:spcPts val="1000"/>
              </a:spcAft>
              <a:buSzPts val="2400"/>
              <a:buChar char="•"/>
            </a:pPr>
            <a:r>
              <a:rPr lang="en-US" sz="3600" i="1" dirty="0">
                <a:latin typeface="Arial"/>
                <a:ea typeface="Arial"/>
                <a:cs typeface="Arial"/>
                <a:sym typeface="Arial"/>
              </a:rPr>
              <a:t>What impact would it have on shelters?</a:t>
            </a:r>
            <a:endParaRPr sz="3600" i="1" dirty="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
          <a:extLst>
            <a:ext uri="{FF2B5EF4-FFF2-40B4-BE49-F238E27FC236}">
              <a16:creationId xmlns:a16="http://schemas.microsoft.com/office/drawing/2014/main" id="{D5D2E9CE-2C53-94A9-F8EE-B47C91B7A676}"/>
            </a:ext>
          </a:extLst>
        </p:cNvPr>
        <p:cNvGrpSpPr/>
        <p:nvPr/>
      </p:nvGrpSpPr>
      <p:grpSpPr>
        <a:xfrm>
          <a:off x="0" y="0"/>
          <a:ext cx="0" cy="0"/>
          <a:chOff x="0" y="0"/>
          <a:chExt cx="0" cy="0"/>
        </a:xfrm>
      </p:grpSpPr>
      <p:sp>
        <p:nvSpPr>
          <p:cNvPr id="213" name="Google Shape;213;g2f994b887b6_2_507">
            <a:extLst>
              <a:ext uri="{FF2B5EF4-FFF2-40B4-BE49-F238E27FC236}">
                <a16:creationId xmlns:a16="http://schemas.microsoft.com/office/drawing/2014/main" id="{5F40E333-2C15-F940-4FD8-7599ED7D2EEA}"/>
              </a:ext>
            </a:extLst>
          </p:cNvPr>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lvl="0"/>
            <a:r>
              <a:rPr lang="en-US" b="1" dirty="0">
                <a:solidFill>
                  <a:srgbClr val="990000"/>
                </a:solidFill>
                <a:latin typeface="Arial"/>
                <a:ea typeface="Arial"/>
                <a:cs typeface="Arial"/>
                <a:sym typeface="Arial"/>
              </a:rPr>
              <a:t>Connection to WOWAČÍŊTAŊKA</a:t>
            </a:r>
            <a:endParaRPr b="1" dirty="0">
              <a:solidFill>
                <a:srgbClr val="990000"/>
              </a:solidFill>
              <a:latin typeface="Arial"/>
              <a:ea typeface="Arial"/>
              <a:cs typeface="Arial"/>
              <a:sym typeface="Arial"/>
            </a:endParaRPr>
          </a:p>
        </p:txBody>
      </p:sp>
      <p:sp>
        <p:nvSpPr>
          <p:cNvPr id="214" name="Google Shape;214;g2f994b887b6_2_507">
            <a:extLst>
              <a:ext uri="{FF2B5EF4-FFF2-40B4-BE49-F238E27FC236}">
                <a16:creationId xmlns:a16="http://schemas.microsoft.com/office/drawing/2014/main" id="{25981CBC-29CE-82AD-3431-02161A86A1B1}"/>
              </a:ext>
            </a:extLst>
          </p:cNvPr>
          <p:cNvSpPr txBox="1">
            <a:spLocks noGrp="1"/>
          </p:cNvSpPr>
          <p:nvPr>
            <p:ph type="body" idx="1"/>
          </p:nvPr>
        </p:nvSpPr>
        <p:spPr>
          <a:xfrm>
            <a:off x="838200" y="1690825"/>
            <a:ext cx="10515600" cy="4351200"/>
          </a:xfrm>
          <a:prstGeom prst="rect">
            <a:avLst/>
          </a:prstGeom>
          <a:noFill/>
          <a:ln>
            <a:noFill/>
          </a:ln>
        </p:spPr>
        <p:txBody>
          <a:bodyPr spcFirstLastPara="1" wrap="square" lIns="91425" tIns="45700" rIns="91425" bIns="45700" anchor="t" anchorCtr="0">
            <a:noAutofit/>
          </a:bodyPr>
          <a:lstStyle/>
          <a:p>
            <a:pPr indent="-393700">
              <a:buSzPts val="2600"/>
              <a:buFont typeface="Arial"/>
              <a:buAutoNum type="arabicPeriod"/>
            </a:pPr>
            <a:r>
              <a:rPr lang="en-US" dirty="0">
                <a:latin typeface="+mn-lt"/>
                <a:ea typeface="Arial"/>
                <a:cs typeface="Arial"/>
                <a:sym typeface="Arial"/>
              </a:rPr>
              <a:t>Why would </a:t>
            </a:r>
            <a:r>
              <a:rPr lang="en-US" dirty="0" err="1">
                <a:latin typeface="+mn-lt"/>
                <a:ea typeface="Arial"/>
                <a:cs typeface="Arial"/>
                <a:sym typeface="Arial"/>
              </a:rPr>
              <a:t>wowačiŋtaŋka</a:t>
            </a:r>
            <a:r>
              <a:rPr lang="en-US" dirty="0">
                <a:latin typeface="+mn-lt"/>
                <a:ea typeface="Arial"/>
                <a:cs typeface="Arial"/>
                <a:sym typeface="Arial"/>
              </a:rPr>
              <a:t> (fortitude) </a:t>
            </a:r>
            <a:r>
              <a:rPr lang="en-US" dirty="0">
                <a:latin typeface="+mn-lt"/>
              </a:rPr>
              <a:t>be important when communities face difficult weather events, such as floods, blizzards or tornadoes?</a:t>
            </a:r>
          </a:p>
          <a:p>
            <a:pPr lvl="0" indent="-393700">
              <a:buSzPts val="2600"/>
              <a:buAutoNum type="arabicPeriod"/>
            </a:pPr>
            <a:endParaRPr lang="en-US" i="1" dirty="0">
              <a:latin typeface="+mn-lt"/>
              <a:ea typeface="Arial"/>
              <a:cs typeface="Arial"/>
              <a:sym typeface="Arial"/>
            </a:endParaRPr>
          </a:p>
          <a:p>
            <a:pPr lvl="0" indent="-393700">
              <a:buSzPts val="2600"/>
              <a:buAutoNum type="arabicPeriod"/>
            </a:pPr>
            <a:r>
              <a:rPr lang="en-US" dirty="0">
                <a:latin typeface="+mn-lt"/>
              </a:rPr>
              <a:t>How does working together to solve problems help a community stay strong?</a:t>
            </a:r>
            <a:endParaRPr dirty="0">
              <a:latin typeface="+mn-lt"/>
              <a:ea typeface="Arial"/>
              <a:cs typeface="Arial"/>
              <a:sym typeface="Arial"/>
            </a:endParaRPr>
          </a:p>
        </p:txBody>
      </p:sp>
    </p:spTree>
    <p:extLst>
      <p:ext uri="{BB962C8B-B14F-4D97-AF65-F5344CB8AC3E}">
        <p14:creationId xmlns:p14="http://schemas.microsoft.com/office/powerpoint/2010/main" val="2952008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2f994b887b6_2_5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b="1" dirty="0">
                <a:solidFill>
                  <a:srgbClr val="990000"/>
                </a:solidFill>
                <a:latin typeface="Arial"/>
                <a:ea typeface="Arial"/>
                <a:cs typeface="Arial"/>
                <a:sym typeface="Arial"/>
              </a:rPr>
              <a:t>Your Task</a:t>
            </a:r>
            <a:endParaRPr b="1" dirty="0">
              <a:solidFill>
                <a:srgbClr val="990000"/>
              </a:solidFill>
              <a:latin typeface="Arial"/>
              <a:ea typeface="Arial"/>
              <a:cs typeface="Arial"/>
              <a:sym typeface="Arial"/>
            </a:endParaRPr>
          </a:p>
        </p:txBody>
      </p:sp>
      <p:sp>
        <p:nvSpPr>
          <p:cNvPr id="220" name="Google Shape;220;g2f994b887b6_2_512"/>
          <p:cNvSpPr txBox="1">
            <a:spLocks noGrp="1"/>
          </p:cNvSpPr>
          <p:nvPr>
            <p:ph type="body" idx="1"/>
          </p:nvPr>
        </p:nvSpPr>
        <p:spPr>
          <a:xfrm>
            <a:off x="838200" y="1690825"/>
            <a:ext cx="10515600" cy="43512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15000"/>
              </a:lnSpc>
              <a:spcBef>
                <a:spcPts val="0"/>
              </a:spcBef>
              <a:spcAft>
                <a:spcPts val="0"/>
              </a:spcAft>
              <a:buClr>
                <a:schemeClr val="dk1"/>
              </a:buClr>
              <a:buSzPts val="1100"/>
              <a:buFont typeface="Arial"/>
              <a:buNone/>
            </a:pPr>
            <a:endParaRPr sz="1400" dirty="0">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US" sz="3900" dirty="0">
                <a:latin typeface="Arial"/>
                <a:ea typeface="Arial"/>
                <a:cs typeface="Arial"/>
                <a:sym typeface="Arial"/>
              </a:rPr>
              <a:t>Your job is to work as a team of engineers and architects to build a shelter that can withstand the extreme weather in your region.</a:t>
            </a:r>
            <a:endParaRPr sz="3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39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3900" dirty="0">
                <a:latin typeface="Arial"/>
                <a:ea typeface="Arial"/>
                <a:cs typeface="Arial"/>
                <a:sym typeface="Arial"/>
              </a:rPr>
              <a:t>Your goal is to design a shelter that provides the most protection possible from your extreme weather event.</a:t>
            </a:r>
            <a:endParaRPr sz="3900" dirty="0">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8">
          <a:extLst>
            <a:ext uri="{FF2B5EF4-FFF2-40B4-BE49-F238E27FC236}">
              <a16:creationId xmlns:a16="http://schemas.microsoft.com/office/drawing/2014/main" id="{CDC8FA1A-52B5-9015-5E59-71689E53DEC1}"/>
            </a:ext>
          </a:extLst>
        </p:cNvPr>
        <p:cNvGrpSpPr/>
        <p:nvPr/>
      </p:nvGrpSpPr>
      <p:grpSpPr>
        <a:xfrm>
          <a:off x="0" y="0"/>
          <a:ext cx="0" cy="0"/>
          <a:chOff x="0" y="0"/>
          <a:chExt cx="0" cy="0"/>
        </a:xfrm>
      </p:grpSpPr>
      <p:sp>
        <p:nvSpPr>
          <p:cNvPr id="219" name="Google Shape;219;g2f994b887b6_2_512">
            <a:extLst>
              <a:ext uri="{FF2B5EF4-FFF2-40B4-BE49-F238E27FC236}">
                <a16:creationId xmlns:a16="http://schemas.microsoft.com/office/drawing/2014/main" id="{9E14C968-4A7E-9518-9D86-469AAC02329E}"/>
              </a:ext>
            </a:extLst>
          </p:cNvPr>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b="1" dirty="0">
                <a:solidFill>
                  <a:srgbClr val="990000"/>
                </a:solidFill>
                <a:latin typeface="Arial"/>
                <a:ea typeface="Arial"/>
                <a:cs typeface="Arial"/>
                <a:sym typeface="Arial"/>
              </a:rPr>
              <a:t>Your Task- Design</a:t>
            </a:r>
            <a:endParaRPr b="1" dirty="0">
              <a:solidFill>
                <a:srgbClr val="990000"/>
              </a:solidFill>
              <a:latin typeface="Arial"/>
              <a:ea typeface="Arial"/>
              <a:cs typeface="Arial"/>
              <a:sym typeface="Arial"/>
            </a:endParaRPr>
          </a:p>
        </p:txBody>
      </p:sp>
      <p:sp>
        <p:nvSpPr>
          <p:cNvPr id="220" name="Google Shape;220;g2f994b887b6_2_512">
            <a:extLst>
              <a:ext uri="{FF2B5EF4-FFF2-40B4-BE49-F238E27FC236}">
                <a16:creationId xmlns:a16="http://schemas.microsoft.com/office/drawing/2014/main" id="{CF6CDEEF-6993-EAA5-AFD2-FD4DE6B01F8A}"/>
              </a:ext>
            </a:extLst>
          </p:cNvPr>
          <p:cNvSpPr txBox="1">
            <a:spLocks noGrp="1"/>
          </p:cNvSpPr>
          <p:nvPr>
            <p:ph type="body" idx="1"/>
          </p:nvPr>
        </p:nvSpPr>
        <p:spPr>
          <a:xfrm>
            <a:off x="838200" y="1690825"/>
            <a:ext cx="10515600" cy="4351200"/>
          </a:xfrm>
          <a:prstGeom prst="rect">
            <a:avLst/>
          </a:prstGeom>
          <a:noFill/>
          <a:ln>
            <a:noFill/>
          </a:ln>
        </p:spPr>
        <p:txBody>
          <a:bodyPr spcFirstLastPara="1" wrap="square" lIns="91425" tIns="45700" rIns="91425" bIns="45700" anchor="t" anchorCtr="0">
            <a:noAutofit/>
          </a:bodyPr>
          <a:lstStyle/>
          <a:p>
            <a:pPr lvl="0" indent="-457200">
              <a:buClr>
                <a:srgbClr val="85200C"/>
              </a:buClr>
              <a:buSzPts val="4000"/>
              <a:buFont typeface="Arial"/>
              <a:buAutoNum type="arabicPeriod"/>
            </a:pPr>
            <a:r>
              <a:rPr lang="en-US" sz="3600" dirty="0">
                <a:latin typeface="Arial"/>
                <a:ea typeface="Arial"/>
                <a:cs typeface="Arial"/>
                <a:sym typeface="Arial"/>
              </a:rPr>
              <a:t>Look at the building supplies available to you.</a:t>
            </a:r>
          </a:p>
          <a:p>
            <a:pPr marL="1657350" lvl="0" indent="-742950">
              <a:buFont typeface="+mj-lt"/>
              <a:buAutoNum type="arabicPeriod"/>
            </a:pPr>
            <a:endParaRPr lang="en-US" sz="3600" dirty="0">
              <a:latin typeface="Arial"/>
              <a:ea typeface="Arial"/>
              <a:cs typeface="Arial"/>
              <a:sym typeface="Arial"/>
            </a:endParaRPr>
          </a:p>
          <a:p>
            <a:pPr lvl="0" indent="-457200">
              <a:buClr>
                <a:srgbClr val="85200C"/>
              </a:buClr>
              <a:buSzPts val="4000"/>
              <a:buFont typeface="Arial"/>
              <a:buAutoNum type="arabicPeriod"/>
            </a:pPr>
            <a:r>
              <a:rPr lang="en-US" sz="3600" dirty="0">
                <a:latin typeface="Arial"/>
                <a:ea typeface="Arial"/>
                <a:cs typeface="Arial"/>
                <a:sym typeface="Arial"/>
              </a:rPr>
              <a:t>Work with your team to create a plan for your shelter design. Draw your plan on poster paper.</a:t>
            </a:r>
          </a:p>
          <a:p>
            <a:pPr marL="1657350" lvl="0" indent="-742950">
              <a:buFont typeface="+mj-lt"/>
              <a:buAutoNum type="arabicPeriod"/>
            </a:pPr>
            <a:endParaRPr lang="en-US" sz="3600" dirty="0">
              <a:latin typeface="Arial"/>
              <a:ea typeface="Arial"/>
              <a:cs typeface="Arial"/>
              <a:sym typeface="Arial"/>
            </a:endParaRPr>
          </a:p>
          <a:p>
            <a:pPr lvl="0" indent="-457200">
              <a:buClr>
                <a:srgbClr val="85200C"/>
              </a:buClr>
              <a:buSzPts val="4000"/>
              <a:buFont typeface="Arial"/>
              <a:buAutoNum type="arabicPeriod"/>
            </a:pPr>
            <a:r>
              <a:rPr lang="en-US" sz="3600" dirty="0">
                <a:latin typeface="Arial"/>
                <a:ea typeface="Arial"/>
                <a:cs typeface="Arial"/>
                <a:sym typeface="Arial"/>
              </a:rPr>
              <a:t>When you have completed your plan, call on the building inspector (teacher) for approval to begin building.</a:t>
            </a:r>
          </a:p>
        </p:txBody>
      </p:sp>
    </p:spTree>
    <p:extLst>
      <p:ext uri="{BB962C8B-B14F-4D97-AF65-F5344CB8AC3E}">
        <p14:creationId xmlns:p14="http://schemas.microsoft.com/office/powerpoint/2010/main" val="1625735216"/>
      </p:ext>
    </p:extLst>
  </p:cSld>
  <p:clrMapOvr>
    <a:masterClrMapping/>
  </p:clrMapOvr>
</p:sld>
</file>

<file path=ppt/theme/theme1.xml><?xml version="1.0" encoding="utf-8"?>
<a:theme xmlns:a="http://schemas.openxmlformats.org/drawingml/2006/main" name="CIRCL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TotalTime>
  <Words>1841</Words>
  <Application>Microsoft Office PowerPoint</Application>
  <PresentationFormat>Widescreen</PresentationFormat>
  <Paragraphs>176</Paragraphs>
  <Slides>28</Slides>
  <Notes>21</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Wingdings</vt:lpstr>
      <vt:lpstr>Calibri</vt:lpstr>
      <vt:lpstr>Arial</vt:lpstr>
      <vt:lpstr>Century Gothic</vt:lpstr>
      <vt:lpstr>Times New Roman</vt:lpstr>
      <vt:lpstr>CIRCLES</vt:lpstr>
      <vt:lpstr>Resilient Designs</vt:lpstr>
      <vt:lpstr>Day 1 Warm up</vt:lpstr>
      <vt:lpstr>FORTITUDE – WOWAČÍŊTAŊKA</vt:lpstr>
      <vt:lpstr>PowerPoint Presentation</vt:lpstr>
      <vt:lpstr>What is standing out to you as you read this?  What actions do you connect with fortitude?  What connections can you make with your own life?</vt:lpstr>
      <vt:lpstr>Meteorology Report</vt:lpstr>
      <vt:lpstr>Connection to WOWAČÍŊTAŊKA</vt:lpstr>
      <vt:lpstr>Your Task</vt:lpstr>
      <vt:lpstr>Your Task- Design</vt:lpstr>
      <vt:lpstr>Day 1 Closing</vt:lpstr>
      <vt:lpstr>Day 1 Closing</vt:lpstr>
      <vt:lpstr>Day 2 Warm up Today you will build your resilient home!</vt:lpstr>
      <vt:lpstr>Before we build come up with a plan…</vt:lpstr>
      <vt:lpstr>Day 2 Be INNOVATIVE! </vt:lpstr>
      <vt:lpstr>PowerPoint Presentation</vt:lpstr>
      <vt:lpstr>Day 2 Be INNOVATIVE! </vt:lpstr>
      <vt:lpstr>Build your shelter!</vt:lpstr>
      <vt:lpstr>Let’s travel!</vt:lpstr>
      <vt:lpstr>Day 2 Closing- Exit Ticket</vt:lpstr>
      <vt:lpstr>Day 3 Warm up</vt:lpstr>
      <vt:lpstr>Day 3 Warm up</vt:lpstr>
      <vt:lpstr>Gather your testing materials and prepare your presentation</vt:lpstr>
      <vt:lpstr>Let’s Share Our Designs!</vt:lpstr>
      <vt:lpstr>Blizzard</vt:lpstr>
      <vt:lpstr>Test your shelter!</vt:lpstr>
      <vt:lpstr>Way of Life</vt:lpstr>
      <vt:lpstr>PowerPoint Presentation</vt:lpstr>
      <vt:lpstr>Quotes from Joseph M. Marshall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Higdon, Stephanie</dc:creator>
  <cp:lastModifiedBy>Higdon, Stephanie</cp:lastModifiedBy>
  <cp:revision>1</cp:revision>
  <dcterms:created xsi:type="dcterms:W3CDTF">2023-08-29T19:56:33Z</dcterms:created>
  <dcterms:modified xsi:type="dcterms:W3CDTF">2026-04-15T16:51:00Z</dcterms:modified>
</cp:coreProperties>
</file>